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Open Sans Light"/>
      <p:regular r:id="rId15"/>
      <p:bold r:id="rId16"/>
      <p:italic r:id="rId17"/>
      <p:boldItalic r:id="rId18"/>
    </p:embeddedFont>
    <p:embeddedFont>
      <p:font typeface="Open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j6BTjOs1cUUwAw5d3nBOvEYCG70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bold.fntdata"/><Relationship Id="rId11" Type="http://schemas.openxmlformats.org/officeDocument/2006/relationships/slide" Target="slides/slide7.xml"/><Relationship Id="rId22" Type="http://schemas.openxmlformats.org/officeDocument/2006/relationships/font" Target="fonts/OpenSans-boldItalic.fntdata"/><Relationship Id="rId10" Type="http://schemas.openxmlformats.org/officeDocument/2006/relationships/slide" Target="slides/slide6.xml"/><Relationship Id="rId21" Type="http://schemas.openxmlformats.org/officeDocument/2006/relationships/font" Target="fonts/OpenSans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OpenSansLight-regular.fntdata"/><Relationship Id="rId14" Type="http://schemas.openxmlformats.org/officeDocument/2006/relationships/slide" Target="slides/slide10.xml"/><Relationship Id="rId17" Type="http://schemas.openxmlformats.org/officeDocument/2006/relationships/font" Target="fonts/OpenSansLight-italic.fntdata"/><Relationship Id="rId16" Type="http://schemas.openxmlformats.org/officeDocument/2006/relationships/font" Target="fonts/OpenSansLight-bold.fntdata"/><Relationship Id="rId5" Type="http://schemas.openxmlformats.org/officeDocument/2006/relationships/slide" Target="slides/slide1.xml"/><Relationship Id="rId19" Type="http://schemas.openxmlformats.org/officeDocument/2006/relationships/font" Target="fonts/OpenSans-regular.fntdata"/><Relationship Id="rId6" Type="http://schemas.openxmlformats.org/officeDocument/2006/relationships/slide" Target="slides/slide2.xml"/><Relationship Id="rId18" Type="http://schemas.openxmlformats.org/officeDocument/2006/relationships/font" Target="fonts/OpenSansLight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cc9b032c18_0_0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" name="Google Shape;55;g3cc9b032c1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cc9b032c18_0_164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g3cc9b032c18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3" name="Google Shape;6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cc9b032c1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1" name="Google Shape;71;g3cc9b032c18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cc9b032c18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9" name="Google Shape;79;g3cc9b032c18_0_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cc9b032c18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g3cc9b032c18_0_1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cc9b032c18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5" name="Google Shape;95;g3cc9b032c18_0_1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cc9b032c18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g3cc9b032c18_0_1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cc9b032c18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g3cc9b032c18_0_1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cc9b032c18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9" name="Google Shape;119;g3cc9b032c18_0_1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14" name="Google Shape;14;p11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5" name="Google Shape;15;p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 txBox="1"/>
          <p:nvPr>
            <p:ph hasCustomPrompt="1" type="title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" name="Google Shape;49;p20"/>
          <p:cNvSpPr txBox="1"/>
          <p:nvPr>
            <p:ph idx="1" type="body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50" name="Google Shape;50;p2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8" name="Google Shape;18;p1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/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1" name="Google Shape;21;p1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9" name="Google Shape;29;p15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0" name="Google Shape;30;p1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33" name="Google Shape;33;p16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4" name="Google Shape;34;p1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 txBox="1"/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37" name="Google Shape;37;p1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8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41" name="Google Shape;41;p18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2" name="Google Shape;42;p18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/>
          <p:nvPr>
            <p:ph idx="1" type="body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46" name="Google Shape;46;p1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3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92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9" name="Google Shape;9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253575" y="6365550"/>
            <a:ext cx="1443799" cy="405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ative Commons Lizenzvertrag" id="10" name="Google Shape;10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6075" y="6475650"/>
            <a:ext cx="838200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0"/>
          <p:cNvSpPr txBox="1"/>
          <p:nvPr/>
        </p:nvSpPr>
        <p:spPr>
          <a:xfrm>
            <a:off x="1124275" y="6488525"/>
            <a:ext cx="3768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CH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Dieses Dokument wurde publiziert unter der Creative Commons Lizenz CC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g3cc9b032c18_0_0"/>
          <p:cNvPicPr preferRelativeResize="0"/>
          <p:nvPr/>
        </p:nvPicPr>
        <p:blipFill rotWithShape="1">
          <a:blip r:embed="rId3">
            <a:alphaModFix/>
          </a:blip>
          <a:srcRect b="43265" l="9089" r="12956" t="-21219"/>
          <a:stretch/>
        </p:blipFill>
        <p:spPr>
          <a:xfrm>
            <a:off x="0" y="0"/>
            <a:ext cx="12192000" cy="690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g3cc9b032c18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5100" y="1788371"/>
            <a:ext cx="5200148" cy="1419376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g3cc9b032c18_0_0"/>
          <p:cNvSpPr txBox="1"/>
          <p:nvPr/>
        </p:nvSpPr>
        <p:spPr>
          <a:xfrm>
            <a:off x="1149625" y="3300350"/>
            <a:ext cx="7568100" cy="10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17825" lIns="117825" spcFirstLastPara="1" rIns="117825" wrap="square" tIns="117825">
            <a:spAutoFit/>
          </a:bodyPr>
          <a:lstStyle/>
          <a:p>
            <a:pPr indent="0" lvl="0" marL="0" marR="0" rtl="0" algn="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de-CH" sz="29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</a:t>
            </a:r>
            <a:endParaRPr sz="29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de-CH"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Folien auszufüllen</a:t>
            </a:r>
            <a:endParaRPr b="0" i="0" sz="21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0" name="Google Shape;60;g3cc9b032c18_0_0"/>
          <p:cNvSpPr txBox="1"/>
          <p:nvPr>
            <p:ph idx="12" type="sldNum"/>
          </p:nvPr>
        </p:nvSpPr>
        <p:spPr>
          <a:xfrm>
            <a:off x="15062147" y="7461146"/>
            <a:ext cx="975600" cy="629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g3cc9b032c18_0_164"/>
          <p:cNvPicPr preferRelativeResize="0"/>
          <p:nvPr/>
        </p:nvPicPr>
        <p:blipFill rotWithShape="1">
          <a:blip r:embed="rId3">
            <a:alphaModFix/>
          </a:blip>
          <a:srcRect b="43265" l="9089" r="12956" t="-21219"/>
          <a:stretch/>
        </p:blipFill>
        <p:spPr>
          <a:xfrm>
            <a:off x="0" y="-1325850"/>
            <a:ext cx="10972805" cy="8229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3cc9b032c18_0_1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433" y="1676201"/>
            <a:ext cx="5200148" cy="141937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3cc9b032c18_0_164"/>
          <p:cNvSpPr txBox="1"/>
          <p:nvPr/>
        </p:nvSpPr>
        <p:spPr>
          <a:xfrm>
            <a:off x="2820715" y="1011278"/>
            <a:ext cx="6790800" cy="7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7825" lIns="117825" spcFirstLastPara="1" rIns="117825" wrap="square" tIns="117825">
            <a:spAutoFit/>
          </a:bodyPr>
          <a:lstStyle/>
          <a:p>
            <a:pPr indent="0" lvl="0" marL="0" marR="0" rtl="0" algn="l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0" i="0" sz="31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Inhaltsverzeichnis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6" name="Google Shape;66;p2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8" name="Google Shape;68;p2"/>
          <p:cNvSpPr txBox="1"/>
          <p:nvPr/>
        </p:nvSpPr>
        <p:spPr>
          <a:xfrm>
            <a:off x="704850" y="1859339"/>
            <a:ext cx="10566300" cy="24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Prozesse und Arbeitsgruppen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AWOT-Analyse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Positionierung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überblick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cc9b032c18_0_5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Prozess und Arbeitsgruppe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4" name="Google Shape;74;g3cc9b032c18_0_59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3cc9b032c18_0_59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6" name="Google Shape;76;g3cc9b032c18_0_59"/>
          <p:cNvSpPr txBox="1"/>
          <p:nvPr/>
        </p:nvSpPr>
        <p:spPr>
          <a:xfrm>
            <a:off x="704850" y="1859339"/>
            <a:ext cx="10566300" cy="20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Sitzungen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t/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Arbeitsgruppezusammensetzung</a:t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g3cc9b032c18_0_77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g3cc9b032c18_0_77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3" name="Google Shape;83;g3cc9b032c18_0_77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Analyse – SWOT Zusammenfassung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" name="Google Shape;84;g3cc9b032c18_0_77"/>
          <p:cNvSpPr txBox="1"/>
          <p:nvPr/>
        </p:nvSpPr>
        <p:spPr>
          <a:xfrm>
            <a:off x="1009650" y="1690688"/>
            <a:ext cx="105663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Stärken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Schwächen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sz="18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sz="18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3cc9b032c18_0_101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3cc9b032c18_0_101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1" name="Google Shape;91;g3cc9b032c18_0_10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Analyse – SWOT Zusammenfassung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g3cc9b032c18_0_101"/>
          <p:cNvSpPr txBox="1"/>
          <p:nvPr/>
        </p:nvSpPr>
        <p:spPr>
          <a:xfrm>
            <a:off x="1009650" y="1690688"/>
            <a:ext cx="105663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Chancen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Risiken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g3cc9b032c18_0_112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cc9b032c18_0_11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9" name="Google Shape;99;g3cc9b032c18_0_1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Positionierung Organisation x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" name="Google Shape;100;g3cc9b032c18_0_112"/>
          <p:cNvSpPr txBox="1"/>
          <p:nvPr/>
        </p:nvSpPr>
        <p:spPr>
          <a:xfrm>
            <a:off x="1009650" y="1690688"/>
            <a:ext cx="105663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Selbstverständnis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Zielgruppen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Dienstleistungen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Konkurrenz/Abgrenzungen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g3cc9b032c18_0_132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3cc9b032c18_0_13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07" name="Google Shape;107;g3cc9b032c18_0_13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83869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Überblick priorisierte Schlussfolgerungen</a:t>
            </a:r>
            <a:r>
              <a:rPr lang="de-CH" sz="2000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de-CH" sz="2000">
                <a:latin typeface="Open Sans"/>
                <a:ea typeface="Open Sans"/>
                <a:cs typeface="Open Sans"/>
                <a:sym typeface="Open Sans"/>
              </a:rPr>
            </a:br>
            <a:r>
              <a:rPr lang="de-CH" sz="1550">
                <a:latin typeface="Open Sans Light"/>
                <a:ea typeface="Open Sans Light"/>
                <a:cs typeface="Open Sans Light"/>
                <a:sym typeface="Open Sans Light"/>
              </a:rPr>
              <a:t>(basierend aus Positionierung und SWOT und für die langfristige Sicherung der Organisation)</a:t>
            </a:r>
            <a:endParaRPr sz="155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08" name="Google Shape;108;g3cc9b032c18_0_132"/>
          <p:cNvSpPr txBox="1"/>
          <p:nvPr/>
        </p:nvSpPr>
        <p:spPr>
          <a:xfrm>
            <a:off x="1009650" y="1690688"/>
            <a:ext cx="105663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Aussenwirkung (Politik, Medien, Image, etc.)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Dienstleistungen (Services, Mitgliederangebote, etc)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Organisation (Aufbau- und Ablauforganisation, OE, etc.)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Ressourcen (Menschen, Finanzen, etc,)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g3cc9b032c18_0_146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3cc9b032c18_0_146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5" name="Google Shape;115;g3cc9b032c18_0_14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Überblick strategische Handlungsfelder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Google Shape;116;g3cc9b032c18_0_146"/>
          <p:cNvSpPr txBox="1"/>
          <p:nvPr/>
        </p:nvSpPr>
        <p:spPr>
          <a:xfrm>
            <a:off x="1009650" y="1690688"/>
            <a:ext cx="105663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Aussenwirkung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Dienstleistungen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Organisation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Ressourcen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g3cc9b032c18_0_152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3cc9b032c18_0_15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3" name="Google Shape;123;g3cc9b032c18_0_15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Beschreibung Handlungsfeld xy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4" name="Google Shape;124;g3cc9b032c18_0_152"/>
          <p:cNvSpPr txBox="1"/>
          <p:nvPr/>
        </p:nvSpPr>
        <p:spPr>
          <a:xfrm>
            <a:off x="1009650" y="1690688"/>
            <a:ext cx="10566300" cy="40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de-CH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Herausforderung</a:t>
            </a:r>
            <a:endParaRPr b="1" i="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Beschreibung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de-CH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Ziele 20xx</a:t>
            </a:r>
            <a:endParaRPr b="1" i="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Beschreibung, soweit es geht nach SMART und als Zwischenschritt vor Strategie/Massnahmenentwicklung absegnen durch Vorstand)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de-CH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Massnahmen</a:t>
            </a:r>
            <a:endParaRPr b="1" i="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de-CH" u="sng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Bestehend</a:t>
            </a: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: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Priorisierte Auflistung der Massnahmen, welche es schon gibt und weitergeführt werden, nach Möglichkeit Benennung der notwendigen Ressourcen (h/$).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de-CH" u="sng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Neu</a:t>
            </a: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: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Priorisierte Auflistung der Massnahmen, welche neu sind und eingeführt werden, nach Möglichkeit Benennung der notwendigen Ressourcen (h/$).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