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Play"/>
      <p:regular r:id="rId19"/>
      <p:bold r:id="rId20"/>
    </p:embeddedFont>
    <p:embeddedFont>
      <p:font typeface="Open Sans Light"/>
      <p:regular r:id="rId21"/>
      <p:bold r:id="rId22"/>
      <p:italic r:id="rId23"/>
      <p:boldItalic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iNt2cPd1jHv8bpm/fz64fmAo8s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lay-bold.fntdata"/><Relationship Id="rId22" Type="http://schemas.openxmlformats.org/officeDocument/2006/relationships/font" Target="fonts/OpenSansLight-bold.fntdata"/><Relationship Id="rId21" Type="http://schemas.openxmlformats.org/officeDocument/2006/relationships/font" Target="fonts/OpenSansLight-regular.fntdata"/><Relationship Id="rId24" Type="http://schemas.openxmlformats.org/officeDocument/2006/relationships/font" Target="fonts/OpenSansLight-boldItalic.fntdata"/><Relationship Id="rId23" Type="http://schemas.openxmlformats.org/officeDocument/2006/relationships/font" Target="fonts/OpenSansLight-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Play-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cd2f715e08_2_0: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3cd2f715e08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2" name="Google Shape;15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 name="Google Shape;17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1" name="Shape 11"/>
        <p:cNvGrpSpPr/>
        <p:nvPr/>
      </p:nvGrpSpPr>
      <p:grpSpPr>
        <a:xfrm>
          <a:off x="0" y="0"/>
          <a:ext cx="0" cy="0"/>
          <a:chOff x="0" y="0"/>
          <a:chExt cx="0" cy="0"/>
        </a:xfrm>
      </p:grpSpPr>
      <p:sp>
        <p:nvSpPr>
          <p:cNvPr id="12" name="Google Shape;12;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68" name="Shape 68"/>
        <p:cNvGrpSpPr/>
        <p:nvPr/>
      </p:nvGrpSpPr>
      <p:grpSpPr>
        <a:xfrm>
          <a:off x="0" y="0"/>
          <a:ext cx="0" cy="0"/>
          <a:chOff x="0" y="0"/>
          <a:chExt cx="0" cy="0"/>
        </a:xfrm>
      </p:grpSpPr>
      <p:sp>
        <p:nvSpPr>
          <p:cNvPr id="69" name="Google Shape;69;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4" name="Shape 74"/>
        <p:cNvGrpSpPr/>
        <p:nvPr/>
      </p:nvGrpSpPr>
      <p:grpSpPr>
        <a:xfrm>
          <a:off x="0" y="0"/>
          <a:ext cx="0" cy="0"/>
          <a:chOff x="0" y="0"/>
          <a:chExt cx="0" cy="0"/>
        </a:xfrm>
      </p:grpSpPr>
      <p:sp>
        <p:nvSpPr>
          <p:cNvPr id="75" name="Google Shape;75;p2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17" name="Shape 17"/>
        <p:cNvGrpSpPr/>
        <p:nvPr/>
      </p:nvGrpSpPr>
      <p:grpSpPr>
        <a:xfrm>
          <a:off x="0" y="0"/>
          <a:ext cx="0" cy="0"/>
          <a:chOff x="0" y="0"/>
          <a:chExt cx="0" cy="0"/>
        </a:xfrm>
      </p:grpSpPr>
      <p:sp>
        <p:nvSpPr>
          <p:cNvPr id="18" name="Google Shape;18;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2" name="Shape 22"/>
        <p:cNvGrpSpPr/>
        <p:nvPr/>
      </p:nvGrpSpPr>
      <p:grpSpPr>
        <a:xfrm>
          <a:off x="0" y="0"/>
          <a:ext cx="0" cy="0"/>
          <a:chOff x="0" y="0"/>
          <a:chExt cx="0" cy="0"/>
        </a:xfrm>
      </p:grpSpPr>
      <p:sp>
        <p:nvSpPr>
          <p:cNvPr id="23" name="Google Shape;2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28" name="Shape 28"/>
        <p:cNvGrpSpPr/>
        <p:nvPr/>
      </p:nvGrpSpPr>
      <p:grpSpPr>
        <a:xfrm>
          <a:off x="0" y="0"/>
          <a:ext cx="0" cy="0"/>
          <a:chOff x="0" y="0"/>
          <a:chExt cx="0" cy="0"/>
        </a:xfrm>
      </p:grpSpPr>
      <p:sp>
        <p:nvSpPr>
          <p:cNvPr id="29" name="Google Shape;29;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1" name="Google Shape;3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4" name="Shape 34"/>
        <p:cNvGrpSpPr/>
        <p:nvPr/>
      </p:nvGrpSpPr>
      <p:grpSpPr>
        <a:xfrm>
          <a:off x="0" y="0"/>
          <a:ext cx="0" cy="0"/>
          <a:chOff x="0" y="0"/>
          <a:chExt cx="0" cy="0"/>
        </a:xfrm>
      </p:grpSpPr>
      <p:sp>
        <p:nvSpPr>
          <p:cNvPr id="35" name="Google Shape;35;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1" name="Shape 41"/>
        <p:cNvGrpSpPr/>
        <p:nvPr/>
      </p:nvGrpSpPr>
      <p:grpSpPr>
        <a:xfrm>
          <a:off x="0" y="0"/>
          <a:ext cx="0" cy="0"/>
          <a:chOff x="0" y="0"/>
          <a:chExt cx="0" cy="0"/>
        </a:xfrm>
      </p:grpSpPr>
      <p:sp>
        <p:nvSpPr>
          <p:cNvPr id="42" name="Google Shape;42;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50" name="Shape 50"/>
        <p:cNvGrpSpPr/>
        <p:nvPr/>
      </p:nvGrpSpPr>
      <p:grpSpPr>
        <a:xfrm>
          <a:off x="0" y="0"/>
          <a:ext cx="0" cy="0"/>
          <a:chOff x="0" y="0"/>
          <a:chExt cx="0" cy="0"/>
        </a:xfrm>
      </p:grpSpPr>
      <p:sp>
        <p:nvSpPr>
          <p:cNvPr id="51" name="Google Shape;5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54" name="Shape 54"/>
        <p:cNvGrpSpPr/>
        <p:nvPr/>
      </p:nvGrpSpPr>
      <p:grpSpPr>
        <a:xfrm>
          <a:off x="0" y="0"/>
          <a:ext cx="0" cy="0"/>
          <a:chOff x="0" y="0"/>
          <a:chExt cx="0" cy="0"/>
        </a:xfrm>
      </p:grpSpPr>
      <p:sp>
        <p:nvSpPr>
          <p:cNvPr id="55" name="Google Shape;55;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1" name="Shape 61"/>
        <p:cNvGrpSpPr/>
        <p:nvPr/>
      </p:nvGrpSpPr>
      <p:grpSpPr>
        <a:xfrm>
          <a:off x="0" y="0"/>
          <a:ext cx="0" cy="0"/>
          <a:chOff x="0" y="0"/>
          <a:chExt cx="0" cy="0"/>
        </a:xfrm>
      </p:grpSpPr>
      <p:sp>
        <p:nvSpPr>
          <p:cNvPr id="62" name="Google Shape;62;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4"/>
          <p:cNvSpPr/>
          <p:nvPr>
            <p:ph idx="2" type="pic"/>
          </p:nvPr>
        </p:nvSpPr>
        <p:spPr>
          <a:xfrm>
            <a:off x="5183188" y="987425"/>
            <a:ext cx="6172200" cy="4873625"/>
          </a:xfrm>
          <a:prstGeom prst="rect">
            <a:avLst/>
          </a:prstGeom>
          <a:noFill/>
          <a:ln>
            <a:noFill/>
          </a:ln>
        </p:spPr>
      </p:sp>
      <p:sp>
        <p:nvSpPr>
          <p:cNvPr id="64" name="Google Shape;64;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 name="Google Shape;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 name="Google Shape;1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g3cd2f715e08_2_0"/>
          <p:cNvPicPr preferRelativeResize="0"/>
          <p:nvPr/>
        </p:nvPicPr>
        <p:blipFill rotWithShape="1">
          <a:blip r:embed="rId3">
            <a:alphaModFix/>
          </a:blip>
          <a:srcRect b="43265" l="9089" r="12956" t="-21219"/>
          <a:stretch/>
        </p:blipFill>
        <p:spPr>
          <a:xfrm>
            <a:off x="0" y="0"/>
            <a:ext cx="12192000" cy="6903725"/>
          </a:xfrm>
          <a:prstGeom prst="rect">
            <a:avLst/>
          </a:prstGeom>
          <a:noFill/>
          <a:ln>
            <a:noFill/>
          </a:ln>
        </p:spPr>
      </p:pic>
      <p:pic>
        <p:nvPicPr>
          <p:cNvPr id="85" name="Google Shape;85;g3cd2f715e08_2_0"/>
          <p:cNvPicPr preferRelativeResize="0"/>
          <p:nvPr/>
        </p:nvPicPr>
        <p:blipFill rotWithShape="1">
          <a:blip r:embed="rId4">
            <a:alphaModFix/>
          </a:blip>
          <a:srcRect b="0" l="0" r="0" t="0"/>
          <a:stretch/>
        </p:blipFill>
        <p:spPr>
          <a:xfrm>
            <a:off x="1065100" y="1788371"/>
            <a:ext cx="5200148" cy="1419376"/>
          </a:xfrm>
          <a:prstGeom prst="rect">
            <a:avLst/>
          </a:prstGeom>
          <a:noFill/>
          <a:ln>
            <a:noFill/>
          </a:ln>
        </p:spPr>
      </p:pic>
      <p:sp>
        <p:nvSpPr>
          <p:cNvPr id="86" name="Google Shape;86;g3cd2f715e08_2_0"/>
          <p:cNvSpPr txBox="1"/>
          <p:nvPr/>
        </p:nvSpPr>
        <p:spPr>
          <a:xfrm>
            <a:off x="1149625" y="3300350"/>
            <a:ext cx="7568100" cy="1097100"/>
          </a:xfrm>
          <a:prstGeom prst="rect">
            <a:avLst/>
          </a:prstGeom>
          <a:noFill/>
          <a:ln>
            <a:noFill/>
          </a:ln>
        </p:spPr>
        <p:txBody>
          <a:bodyPr anchorCtr="0" anchor="t" bIns="117825" lIns="117825" spcFirstLastPara="1" rIns="117825" wrap="square" tIns="117825">
            <a:spAutoFit/>
          </a:bodyPr>
          <a:lstStyle/>
          <a:p>
            <a:pPr indent="0" lvl="0" marL="0" marR="0" rtl="0" algn="r">
              <a:lnSpc>
                <a:spcPct val="120026"/>
              </a:lnSpc>
              <a:spcBef>
                <a:spcPts val="0"/>
              </a:spcBef>
              <a:spcAft>
                <a:spcPts val="0"/>
              </a:spcAft>
              <a:buClr>
                <a:srgbClr val="000000"/>
              </a:buClr>
              <a:buSzPts val="2900"/>
              <a:buFont typeface="Arial"/>
              <a:buNone/>
            </a:pPr>
            <a:r>
              <a:rPr lang="de-DE" sz="2900">
                <a:solidFill>
                  <a:schemeClr val="dk1"/>
                </a:solidFill>
                <a:latin typeface="Open Sans Light"/>
                <a:ea typeface="Open Sans Light"/>
                <a:cs typeface="Open Sans Light"/>
                <a:sym typeface="Open Sans Light"/>
              </a:rPr>
              <a:t>Strategie einfach gemacht</a:t>
            </a:r>
            <a:endParaRPr sz="2900">
              <a:solidFill>
                <a:schemeClr val="dk1"/>
              </a:solidFill>
              <a:latin typeface="Open Sans Light"/>
              <a:ea typeface="Open Sans Light"/>
              <a:cs typeface="Open Sans Light"/>
              <a:sym typeface="Open Sans Light"/>
            </a:endParaRPr>
          </a:p>
          <a:p>
            <a:pPr indent="0" lvl="0" marL="0" marR="0" rtl="0" algn="r">
              <a:lnSpc>
                <a:spcPct val="120026"/>
              </a:lnSpc>
              <a:spcBef>
                <a:spcPts val="0"/>
              </a:spcBef>
              <a:spcAft>
                <a:spcPts val="0"/>
              </a:spcAft>
              <a:buClr>
                <a:srgbClr val="000000"/>
              </a:buClr>
              <a:buSzPts val="2900"/>
              <a:buFont typeface="Arial"/>
              <a:buNone/>
            </a:pPr>
            <a:r>
              <a:rPr lang="de-DE" sz="2100">
                <a:solidFill>
                  <a:schemeClr val="dk1"/>
                </a:solidFill>
                <a:latin typeface="Open Sans Light"/>
                <a:ea typeface="Open Sans Light"/>
                <a:cs typeface="Open Sans Light"/>
                <a:sym typeface="Open Sans Light"/>
              </a:rPr>
              <a:t>Beispielsfall: Kibesuisse</a:t>
            </a:r>
            <a:endParaRPr b="0" i="0" sz="2100" u="none" cap="none" strike="noStrike">
              <a:solidFill>
                <a:schemeClr val="dk1"/>
              </a:solidFill>
              <a:latin typeface="Open Sans Light"/>
              <a:ea typeface="Open Sans Light"/>
              <a:cs typeface="Open Sans Light"/>
              <a:sym typeface="Open Sans Light"/>
            </a:endParaRPr>
          </a:p>
        </p:txBody>
      </p:sp>
      <p:sp>
        <p:nvSpPr>
          <p:cNvPr id="87" name="Google Shape;87;g3cd2f715e08_2_0"/>
          <p:cNvSpPr txBox="1"/>
          <p:nvPr>
            <p:ph idx="12" type="sldNum"/>
          </p:nvPr>
        </p:nvSpPr>
        <p:spPr>
          <a:xfrm>
            <a:off x="15062147" y="7461146"/>
            <a:ext cx="975600" cy="629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de-DE" sz="3000">
                <a:solidFill>
                  <a:schemeClr val="accent4"/>
                </a:solidFill>
                <a:latin typeface="Open Sans"/>
                <a:ea typeface="Open Sans"/>
                <a:cs typeface="Open Sans"/>
                <a:sym typeface="Open Sans"/>
              </a:rPr>
              <a:t>Überblick priorisierte Herausforderungen </a:t>
            </a:r>
            <a:br>
              <a:rPr lang="de-DE" sz="3000">
                <a:latin typeface="Open Sans"/>
                <a:ea typeface="Open Sans"/>
                <a:cs typeface="Open Sans"/>
                <a:sym typeface="Open Sans"/>
              </a:rPr>
            </a:br>
            <a:r>
              <a:rPr lang="de-DE" sz="1400">
                <a:latin typeface="Open Sans Light"/>
                <a:ea typeface="Open Sans Light"/>
                <a:cs typeface="Open Sans Light"/>
                <a:sym typeface="Open Sans Light"/>
              </a:rPr>
              <a:t>(basierend aus Positionierung und SWOT und für die langfristige Sicherung der Organisation)</a:t>
            </a:r>
            <a:endParaRPr sz="1400">
              <a:latin typeface="Open Sans Light"/>
              <a:ea typeface="Open Sans Light"/>
              <a:cs typeface="Open Sans Light"/>
              <a:sym typeface="Open Sans Light"/>
            </a:endParaRPr>
          </a:p>
        </p:txBody>
      </p:sp>
      <p:sp>
        <p:nvSpPr>
          <p:cNvPr id="148" name="Google Shape;148;p10"/>
          <p:cNvSpPr txBox="1"/>
          <p:nvPr/>
        </p:nvSpPr>
        <p:spPr>
          <a:xfrm>
            <a:off x="1009650" y="1690688"/>
            <a:ext cx="10566300" cy="4520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800"/>
              <a:buFont typeface="Arial"/>
              <a:buNone/>
            </a:pPr>
            <a:r>
              <a:rPr i="0" lang="de-DE" u="none" cap="none" strike="noStrike">
                <a:solidFill>
                  <a:schemeClr val="dk1"/>
                </a:solidFill>
                <a:latin typeface="Open Sans Light"/>
                <a:ea typeface="Open Sans Light"/>
                <a:cs typeface="Open Sans Light"/>
                <a:sym typeface="Open Sans Light"/>
              </a:rPr>
              <a:t>Ressourcen (Menschen, Wissen, Finanzen, etc,)</a:t>
            </a:r>
            <a:endParaRPr i="0" u="none" cap="none" strike="noStrike">
              <a:solidFill>
                <a:srgbClr val="000000"/>
              </a:solidFill>
              <a:latin typeface="Open Sans Light"/>
              <a:ea typeface="Open Sans Light"/>
              <a:cs typeface="Open Sans Light"/>
              <a:sym typeface="Open Sans Light"/>
            </a:endParaRPr>
          </a:p>
          <a:p>
            <a:pPr indent="-260350" lvl="0" marL="285750" marR="0" rtl="0" algn="l">
              <a:lnSpc>
                <a:spcPct val="115000"/>
              </a:lnSpc>
              <a:spcBef>
                <a:spcPts val="0"/>
              </a:spcBef>
              <a:spcAft>
                <a:spcPts val="0"/>
              </a:spcAft>
              <a:buClr>
                <a:schemeClr val="dk1"/>
              </a:buClr>
              <a:buSzPts val="1400"/>
              <a:buFont typeface="Open Sans Light"/>
              <a:buChar char="•"/>
            </a:pPr>
            <a:r>
              <a:rPr i="0" lang="de-DE" u="none" cap="none" strike="noStrike">
                <a:solidFill>
                  <a:schemeClr val="dk1"/>
                </a:solidFill>
                <a:latin typeface="Open Sans Light"/>
                <a:ea typeface="Open Sans Light"/>
                <a:cs typeface="Open Sans Light"/>
                <a:sym typeface="Open Sans Light"/>
              </a:rPr>
              <a:t>Der Verband sollte einen klaren Leistungsauftrag haben, der mit den Zielen und Erwartungen des BSV übereinstimmt. Eine genaue Definition und Kommunikation dieses Auftrags kann helfen, Missverständnisse zu vermeiden und die Effektivität zu steigern.</a:t>
            </a:r>
            <a:endParaRPr i="0" u="none" cap="none" strike="noStrike">
              <a:solidFill>
                <a:schemeClr val="dk1"/>
              </a:solidFill>
              <a:latin typeface="Open Sans Light"/>
              <a:ea typeface="Open Sans Light"/>
              <a:cs typeface="Open Sans Light"/>
              <a:sym typeface="Open Sans Light"/>
            </a:endParaRPr>
          </a:p>
          <a:p>
            <a:pPr indent="-260350" lvl="0" marL="285750" marR="0" rtl="0" algn="l">
              <a:lnSpc>
                <a:spcPct val="115000"/>
              </a:lnSpc>
              <a:spcBef>
                <a:spcPts val="0"/>
              </a:spcBef>
              <a:spcAft>
                <a:spcPts val="0"/>
              </a:spcAft>
              <a:buClr>
                <a:schemeClr val="dk1"/>
              </a:buClr>
              <a:buSzPts val="1400"/>
              <a:buFont typeface="Open Sans Light"/>
              <a:buChar char="•"/>
            </a:pPr>
            <a:r>
              <a:rPr i="0" lang="de-DE" u="none" cap="none" strike="noStrike">
                <a:solidFill>
                  <a:schemeClr val="dk1"/>
                </a:solidFill>
                <a:latin typeface="Open Sans Light"/>
                <a:ea typeface="Open Sans Light"/>
                <a:cs typeface="Open Sans Light"/>
                <a:sym typeface="Open Sans Light"/>
              </a:rPr>
              <a:t>Die Organisation sollte Szenarien entwickeln, um auf Veränderungen in der öffentlichen Finanzierung vorbereitet zu sein. Ein diversifiziertes Finanzierungsmodell kann die Abhängigkeit von staatlichen Mitteln reduzieren.</a:t>
            </a:r>
            <a:endParaRPr i="0" u="none" cap="none" strike="noStrike">
              <a:solidFill>
                <a:schemeClr val="dk1"/>
              </a:solidFill>
              <a:latin typeface="Open Sans Light"/>
              <a:ea typeface="Open Sans Light"/>
              <a:cs typeface="Open Sans Light"/>
              <a:sym typeface="Open Sans Light"/>
            </a:endParaRPr>
          </a:p>
          <a:p>
            <a:pPr indent="0" lvl="0" marL="0" marR="0" rtl="0" algn="l">
              <a:lnSpc>
                <a:spcPct val="115000"/>
              </a:lnSpc>
              <a:spcBef>
                <a:spcPts val="0"/>
              </a:spcBef>
              <a:spcAft>
                <a:spcPts val="0"/>
              </a:spcAft>
              <a:buClr>
                <a:srgbClr val="000000"/>
              </a:buClr>
              <a:buSzPts val="1800"/>
              <a:buFont typeface="Arial"/>
              <a:buNone/>
            </a:pPr>
            <a:r>
              <a:t/>
            </a:r>
            <a:endParaRPr i="0" u="none" cap="none" strike="noStrike">
              <a:solidFill>
                <a:schemeClr val="dk1"/>
              </a:solidFill>
              <a:latin typeface="Open Sans Light"/>
              <a:ea typeface="Open Sans Light"/>
              <a:cs typeface="Open Sans Light"/>
              <a:sym typeface="Open Sans Light"/>
            </a:endParaRPr>
          </a:p>
          <a:p>
            <a:pPr indent="0" lvl="0" marL="0" marR="0" rtl="0" algn="l">
              <a:lnSpc>
                <a:spcPct val="115000"/>
              </a:lnSpc>
              <a:spcBef>
                <a:spcPts val="0"/>
              </a:spcBef>
              <a:spcAft>
                <a:spcPts val="0"/>
              </a:spcAft>
              <a:buClr>
                <a:srgbClr val="000000"/>
              </a:buClr>
              <a:buSzPts val="1800"/>
              <a:buFont typeface="Arial"/>
              <a:buNone/>
            </a:pPr>
            <a:r>
              <a:rPr i="0" lang="de-DE" u="none" cap="none" strike="noStrike">
                <a:solidFill>
                  <a:schemeClr val="dk1"/>
                </a:solidFill>
                <a:latin typeface="Open Sans Light"/>
                <a:ea typeface="Open Sans Light"/>
                <a:cs typeface="Open Sans Light"/>
                <a:sym typeface="Open Sans Light"/>
              </a:rPr>
              <a:t>Organisation (Aufbau- und Ablauforganisation, Kultur, etc.)</a:t>
            </a:r>
            <a:endParaRPr i="0" u="none" cap="none" strike="noStrike">
              <a:solidFill>
                <a:srgbClr val="000000"/>
              </a:solidFill>
              <a:latin typeface="Open Sans Light"/>
              <a:ea typeface="Open Sans Light"/>
              <a:cs typeface="Open Sans Light"/>
              <a:sym typeface="Open Sans Light"/>
            </a:endParaRPr>
          </a:p>
          <a:p>
            <a:pPr indent="-260350" lvl="0" marL="285750" marR="0" rtl="0" algn="l">
              <a:lnSpc>
                <a:spcPct val="115000"/>
              </a:lnSpc>
              <a:spcBef>
                <a:spcPts val="0"/>
              </a:spcBef>
              <a:spcAft>
                <a:spcPts val="0"/>
              </a:spcAft>
              <a:buClr>
                <a:schemeClr val="dk1"/>
              </a:buClr>
              <a:buSzPts val="1400"/>
              <a:buFont typeface="Open Sans Light"/>
              <a:buChar char="•"/>
            </a:pPr>
            <a:r>
              <a:rPr i="0" lang="de-DE" u="none" cap="none" strike="noStrike">
                <a:solidFill>
                  <a:schemeClr val="dk1"/>
                </a:solidFill>
                <a:latin typeface="Open Sans Light"/>
                <a:ea typeface="Open Sans Light"/>
                <a:cs typeface="Open Sans Light"/>
                <a:sym typeface="Open Sans Light"/>
              </a:rPr>
              <a:t>Die Organisation sollte sich klar positionieren und ein starkes Selbstverständnis entwickeln, das die Ziele, angebotenen Dienstleistungen und die Position im Vergleich zur Konkurrenz klar definiert. Dies hilft, die Identität zu stärken und das Vertrauen sowohl intern als auch extern zu erhöhen.</a:t>
            </a:r>
            <a:endParaRPr i="0" u="none" cap="none" strike="noStrike">
              <a:solidFill>
                <a:srgbClr val="000000"/>
              </a:solidFill>
              <a:latin typeface="Open Sans Light"/>
              <a:ea typeface="Open Sans Light"/>
              <a:cs typeface="Open Sans Light"/>
              <a:sym typeface="Open Sans Light"/>
            </a:endParaRPr>
          </a:p>
          <a:p>
            <a:pPr indent="-260350" lvl="0" marL="285750" marR="0" rtl="0" algn="l">
              <a:lnSpc>
                <a:spcPct val="115000"/>
              </a:lnSpc>
              <a:spcBef>
                <a:spcPts val="0"/>
              </a:spcBef>
              <a:spcAft>
                <a:spcPts val="0"/>
              </a:spcAft>
              <a:buClr>
                <a:schemeClr val="dk1"/>
              </a:buClr>
              <a:buSzPts val="1400"/>
              <a:buFont typeface="Open Sans Light"/>
              <a:buChar char="•"/>
            </a:pPr>
            <a:r>
              <a:rPr i="0" lang="de-DE" u="none" cap="none" strike="noStrike">
                <a:solidFill>
                  <a:schemeClr val="dk1"/>
                </a:solidFill>
                <a:latin typeface="Open Sans Light"/>
                <a:ea typeface="Open Sans Light"/>
                <a:cs typeface="Open Sans Light"/>
                <a:sym typeface="Open Sans Light"/>
              </a:rPr>
              <a:t>Die Umsetzung von Holacracy sollte regelmässig überprüft und angepasst werden. Feedback-Schleifen und die Anpassung der Dienstleistungen (DL) sind essenziell, um sicherzustellen, dass die Struktur effektiv funktioniert und den Bedürfnissen der Mitarbeitenden entspricht.</a:t>
            </a:r>
            <a:endParaRPr i="0" u="none" cap="none" strike="noStrike">
              <a:solidFill>
                <a:schemeClr val="dk1"/>
              </a:solidFill>
              <a:latin typeface="Open Sans Light"/>
              <a:ea typeface="Open Sans Light"/>
              <a:cs typeface="Open Sans Light"/>
              <a:sym typeface="Open Sans Light"/>
            </a:endParaRPr>
          </a:p>
          <a:p>
            <a:pPr indent="-171450" lvl="0" marL="285750" marR="0" rtl="0" algn="l">
              <a:lnSpc>
                <a:spcPct val="115000"/>
              </a:lnSpc>
              <a:spcBef>
                <a:spcPts val="0"/>
              </a:spcBef>
              <a:spcAft>
                <a:spcPts val="0"/>
              </a:spcAft>
              <a:buClr>
                <a:schemeClr val="dk1"/>
              </a:buClr>
              <a:buSzPts val="1800"/>
              <a:buFont typeface="Arial"/>
              <a:buNone/>
            </a:pPr>
            <a:r>
              <a:t/>
            </a:r>
            <a:endParaRPr i="0" u="none" cap="none" strike="noStrike">
              <a:solidFill>
                <a:schemeClr val="dk1"/>
              </a:solidFill>
              <a:latin typeface="Open Sans"/>
              <a:ea typeface="Open Sans"/>
              <a:cs typeface="Open Sans"/>
              <a:sym typeface="Open Sans"/>
            </a:endParaRPr>
          </a:p>
          <a:p>
            <a:pPr indent="-171450" lvl="0" marL="285750" marR="0" rtl="0" algn="l">
              <a:lnSpc>
                <a:spcPct val="115000"/>
              </a:lnSpc>
              <a:spcBef>
                <a:spcPts val="0"/>
              </a:spcBef>
              <a:spcAft>
                <a:spcPts val="0"/>
              </a:spcAft>
              <a:buClr>
                <a:schemeClr val="dk1"/>
              </a:buClr>
              <a:buSzPts val="1800"/>
              <a:buFont typeface="Arial"/>
              <a:buNone/>
            </a:pPr>
            <a:r>
              <a:t/>
            </a:r>
            <a:endParaRPr i="0" u="none" cap="none" strike="noStrike">
              <a:solidFill>
                <a:schemeClr val="dk1"/>
              </a:solidFill>
              <a:latin typeface="Open Sans"/>
              <a:ea typeface="Open Sans"/>
              <a:cs typeface="Open Sans"/>
              <a:sym typeface="Open Sans"/>
            </a:endParaRPr>
          </a:p>
          <a:p>
            <a:pPr indent="-171450" lvl="0" marL="285750" marR="0" rtl="0" algn="l">
              <a:lnSpc>
                <a:spcPct val="115000"/>
              </a:lnSpc>
              <a:spcBef>
                <a:spcPts val="0"/>
              </a:spcBef>
              <a:spcAft>
                <a:spcPts val="0"/>
              </a:spcAft>
              <a:buClr>
                <a:schemeClr val="dk1"/>
              </a:buClr>
              <a:buSzPts val="1800"/>
              <a:buFont typeface="Arial"/>
              <a:buNone/>
            </a:pPr>
            <a:r>
              <a:t/>
            </a:r>
            <a:endParaRPr i="0" u="none" cap="none" strike="noStrike">
              <a:solidFill>
                <a:schemeClr val="dk1"/>
              </a:solidFill>
              <a:latin typeface="Open Sans"/>
              <a:ea typeface="Open Sans"/>
              <a:cs typeface="Open Sans"/>
              <a:sym typeface="Open Sans"/>
            </a:endParaRPr>
          </a:p>
          <a:p>
            <a:pPr indent="-171450" lvl="0" marL="285750" marR="0" rtl="0" algn="l">
              <a:lnSpc>
                <a:spcPct val="115000"/>
              </a:lnSpc>
              <a:spcBef>
                <a:spcPts val="0"/>
              </a:spcBef>
              <a:spcAft>
                <a:spcPts val="0"/>
              </a:spcAft>
              <a:buClr>
                <a:schemeClr val="dk1"/>
              </a:buClr>
              <a:buSzPts val="1800"/>
              <a:buFont typeface="Arial"/>
              <a:buNone/>
            </a:pPr>
            <a:r>
              <a:t/>
            </a:r>
            <a:endParaRPr i="0" u="none" cap="none" strike="noStrike">
              <a:solidFill>
                <a:schemeClr val="dk1"/>
              </a:solidFill>
              <a:latin typeface="Open Sans"/>
              <a:ea typeface="Open Sans"/>
              <a:cs typeface="Open Sans"/>
              <a:sym typeface="Open Sans"/>
            </a:endParaRPr>
          </a:p>
        </p:txBody>
      </p:sp>
      <p:pic>
        <p:nvPicPr>
          <p:cNvPr id="149" name="Google Shape;149;p10" title="zfv_logo_kreis_high.png"/>
          <p:cNvPicPr preferRelativeResize="0"/>
          <p:nvPr/>
        </p:nvPicPr>
        <p:blipFill>
          <a:blip r:embed="rId3">
            <a:alphaModFix/>
          </a:blip>
          <a:stretch>
            <a:fillRect/>
          </a:stretch>
        </p:blipFill>
        <p:spPr>
          <a:xfrm>
            <a:off x="10805275" y="609400"/>
            <a:ext cx="731450" cy="731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de-DE" sz="3000">
                <a:solidFill>
                  <a:schemeClr val="accent4"/>
                </a:solidFill>
                <a:latin typeface="Open Sans"/>
                <a:ea typeface="Open Sans"/>
                <a:cs typeface="Open Sans"/>
                <a:sym typeface="Open Sans"/>
              </a:rPr>
              <a:t>Überblick der entsprechenden Ziele</a:t>
            </a:r>
            <a:endParaRPr sz="3000">
              <a:solidFill>
                <a:schemeClr val="accent4"/>
              </a:solidFill>
              <a:latin typeface="Open Sans"/>
              <a:ea typeface="Open Sans"/>
              <a:cs typeface="Open Sans"/>
              <a:sym typeface="Open Sans"/>
            </a:endParaRPr>
          </a:p>
        </p:txBody>
      </p:sp>
      <p:sp>
        <p:nvSpPr>
          <p:cNvPr id="155" name="Google Shape;155;p11"/>
          <p:cNvSpPr txBox="1"/>
          <p:nvPr/>
        </p:nvSpPr>
        <p:spPr>
          <a:xfrm>
            <a:off x="1009650" y="1690688"/>
            <a:ext cx="10566300" cy="40251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800"/>
              <a:buFont typeface="Arial"/>
              <a:buNone/>
            </a:pPr>
            <a:r>
              <a:rPr i="0" lang="de-DE" u="none" cap="none" strike="noStrike">
                <a:solidFill>
                  <a:schemeClr val="dk1"/>
                </a:solidFill>
                <a:latin typeface="Open Sans Light"/>
                <a:ea typeface="Open Sans Light"/>
                <a:cs typeface="Open Sans Light"/>
                <a:sym typeface="Open Sans Light"/>
              </a:rPr>
              <a:t>Aussenwirkung</a:t>
            </a:r>
            <a:endParaRPr i="0" u="none" cap="none" strike="noStrike">
              <a:solidFill>
                <a:srgbClr val="000000"/>
              </a:solidFill>
              <a:latin typeface="Open Sans Light"/>
              <a:ea typeface="Open Sans Light"/>
              <a:cs typeface="Open Sans Light"/>
              <a:sym typeface="Open Sans Light"/>
            </a:endParaRPr>
          </a:p>
          <a:p>
            <a:pPr indent="-260350" lvl="0" marL="285750" marR="0" rtl="0" algn="l">
              <a:lnSpc>
                <a:spcPct val="115000"/>
              </a:lnSpc>
              <a:spcBef>
                <a:spcPts val="0"/>
              </a:spcBef>
              <a:spcAft>
                <a:spcPts val="0"/>
              </a:spcAft>
              <a:buClr>
                <a:schemeClr val="dk1"/>
              </a:buClr>
              <a:buSzPts val="1400"/>
              <a:buFont typeface="Open Sans Light"/>
              <a:buChar char="•"/>
            </a:pPr>
            <a:r>
              <a:rPr i="0" lang="de-DE" u="none" cap="none" strike="noStrike">
                <a:solidFill>
                  <a:schemeClr val="dk1"/>
                </a:solidFill>
                <a:latin typeface="Open Sans Light"/>
                <a:ea typeface="Open Sans Light"/>
                <a:cs typeface="Open Sans Light"/>
                <a:sym typeface="Open Sans Light"/>
              </a:rPr>
              <a:t>1.	Mehr Sichtbarkeit in Bundesbern</a:t>
            </a:r>
            <a:endParaRPr i="0" u="none" cap="none" strike="noStrike">
              <a:solidFill>
                <a:srgbClr val="000000"/>
              </a:solidFill>
              <a:latin typeface="Open Sans Light"/>
              <a:ea typeface="Open Sans Light"/>
              <a:cs typeface="Open Sans Light"/>
              <a:sym typeface="Open Sans Light"/>
            </a:endParaRPr>
          </a:p>
          <a:p>
            <a:pPr indent="0" lvl="0" marL="0" marR="0" rtl="0" algn="l">
              <a:lnSpc>
                <a:spcPct val="115000"/>
              </a:lnSpc>
              <a:spcBef>
                <a:spcPts val="0"/>
              </a:spcBef>
              <a:spcAft>
                <a:spcPts val="0"/>
              </a:spcAft>
              <a:buClr>
                <a:srgbClr val="000000"/>
              </a:buClr>
              <a:buSzPts val="1800"/>
              <a:buFont typeface="Arial"/>
              <a:buNone/>
            </a:pPr>
            <a:r>
              <a:rPr i="0" lang="de-DE" u="none" cap="none" strike="noStrike">
                <a:solidFill>
                  <a:schemeClr val="dk1"/>
                </a:solidFill>
                <a:latin typeface="Open Sans Light"/>
                <a:ea typeface="Open Sans Light"/>
                <a:cs typeface="Open Sans Light"/>
                <a:sym typeface="Open Sans Light"/>
              </a:rPr>
              <a:t>	Ziel: Die Präsenz und Wahrnehmung des Verbandes in der Bundespolitik erhöhen.</a:t>
            </a:r>
            <a:endParaRPr i="0" u="none" cap="none" strike="noStrike">
              <a:solidFill>
                <a:srgbClr val="000000"/>
              </a:solidFill>
              <a:latin typeface="Open Sans Light"/>
              <a:ea typeface="Open Sans Light"/>
              <a:cs typeface="Open Sans Light"/>
              <a:sym typeface="Open Sans Light"/>
            </a:endParaRPr>
          </a:p>
          <a:p>
            <a:pPr indent="-260350" lvl="0" marL="285750" marR="0" rtl="0" algn="l">
              <a:lnSpc>
                <a:spcPct val="115000"/>
              </a:lnSpc>
              <a:spcBef>
                <a:spcPts val="0"/>
              </a:spcBef>
              <a:spcAft>
                <a:spcPts val="0"/>
              </a:spcAft>
              <a:buClr>
                <a:schemeClr val="dk1"/>
              </a:buClr>
              <a:buSzPts val="1400"/>
              <a:buFont typeface="Open Sans Light"/>
              <a:buChar char="•"/>
            </a:pPr>
            <a:r>
              <a:rPr i="0" lang="de-DE" u="none" cap="none" strike="noStrike">
                <a:solidFill>
                  <a:schemeClr val="dk1"/>
                </a:solidFill>
                <a:latin typeface="Open Sans Light"/>
                <a:ea typeface="Open Sans Light"/>
                <a:cs typeface="Open Sans Light"/>
                <a:sym typeface="Open Sans Light"/>
              </a:rPr>
              <a:t>2.	Mehr proaktive Medienarbeit</a:t>
            </a:r>
            <a:endParaRPr i="0" u="none" cap="none" strike="noStrike">
              <a:solidFill>
                <a:srgbClr val="000000"/>
              </a:solidFill>
              <a:latin typeface="Open Sans Light"/>
              <a:ea typeface="Open Sans Light"/>
              <a:cs typeface="Open Sans Light"/>
              <a:sym typeface="Open Sans Light"/>
            </a:endParaRPr>
          </a:p>
          <a:p>
            <a:pPr indent="0" lvl="0" marL="0" marR="0" rtl="0" algn="l">
              <a:lnSpc>
                <a:spcPct val="115000"/>
              </a:lnSpc>
              <a:spcBef>
                <a:spcPts val="0"/>
              </a:spcBef>
              <a:spcAft>
                <a:spcPts val="0"/>
              </a:spcAft>
              <a:buClr>
                <a:srgbClr val="000000"/>
              </a:buClr>
              <a:buSzPts val="1800"/>
              <a:buFont typeface="Arial"/>
              <a:buNone/>
            </a:pPr>
            <a:r>
              <a:rPr i="0" lang="de-DE" u="none" cap="none" strike="noStrike">
                <a:solidFill>
                  <a:schemeClr val="dk1"/>
                </a:solidFill>
                <a:latin typeface="Open Sans Light"/>
                <a:ea typeface="Open Sans Light"/>
                <a:cs typeface="Open Sans Light"/>
                <a:sym typeface="Open Sans Light"/>
              </a:rPr>
              <a:t>	Ziel: Proaktive Kommunikation und Medienarbeit, um die Anliegen und Erfolge des 	Verbandes besser zu vermitteln.</a:t>
            </a:r>
            <a:endParaRPr i="0" u="none" cap="none" strike="noStrike">
              <a:solidFill>
                <a:srgbClr val="000000"/>
              </a:solidFill>
              <a:latin typeface="Open Sans Light"/>
              <a:ea typeface="Open Sans Light"/>
              <a:cs typeface="Open Sans Light"/>
              <a:sym typeface="Open Sans Light"/>
            </a:endParaRPr>
          </a:p>
          <a:p>
            <a:pPr indent="-260350" lvl="0" marL="285750" marR="0" rtl="0" algn="l">
              <a:lnSpc>
                <a:spcPct val="115000"/>
              </a:lnSpc>
              <a:spcBef>
                <a:spcPts val="0"/>
              </a:spcBef>
              <a:spcAft>
                <a:spcPts val="0"/>
              </a:spcAft>
              <a:buClr>
                <a:schemeClr val="dk1"/>
              </a:buClr>
              <a:buSzPts val="1400"/>
              <a:buFont typeface="Open Sans Light"/>
              <a:buChar char="•"/>
            </a:pPr>
            <a:r>
              <a:rPr i="0" lang="de-DE" u="none" cap="none" strike="noStrike">
                <a:solidFill>
                  <a:schemeClr val="dk1"/>
                </a:solidFill>
                <a:latin typeface="Open Sans Light"/>
                <a:ea typeface="Open Sans Light"/>
                <a:cs typeface="Open Sans Light"/>
                <a:sym typeface="Open Sans Light"/>
              </a:rPr>
              <a:t>3.	Effektive Lobbying für die Branche</a:t>
            </a:r>
            <a:endParaRPr i="0" u="none" cap="none" strike="noStrike">
              <a:solidFill>
                <a:srgbClr val="000000"/>
              </a:solidFill>
              <a:latin typeface="Open Sans Light"/>
              <a:ea typeface="Open Sans Light"/>
              <a:cs typeface="Open Sans Light"/>
              <a:sym typeface="Open Sans Light"/>
            </a:endParaRPr>
          </a:p>
          <a:p>
            <a:pPr indent="0" lvl="0" marL="0" marR="0" rtl="0" algn="l">
              <a:lnSpc>
                <a:spcPct val="115000"/>
              </a:lnSpc>
              <a:spcBef>
                <a:spcPts val="0"/>
              </a:spcBef>
              <a:spcAft>
                <a:spcPts val="0"/>
              </a:spcAft>
              <a:buClr>
                <a:srgbClr val="000000"/>
              </a:buClr>
              <a:buSzPts val="1800"/>
              <a:buFont typeface="Arial"/>
              <a:buNone/>
            </a:pPr>
            <a:r>
              <a:rPr i="0" lang="de-DE" u="none" cap="none" strike="noStrike">
                <a:solidFill>
                  <a:schemeClr val="dk1"/>
                </a:solidFill>
                <a:latin typeface="Open Sans Light"/>
                <a:ea typeface="Open Sans Light"/>
                <a:cs typeface="Open Sans Light"/>
                <a:sym typeface="Open Sans Light"/>
              </a:rPr>
              <a:t>	Ziel: Einflussnahme auf politische Entscheidungen, die die Branche betreffen.</a:t>
            </a:r>
            <a:endParaRPr i="0" u="none" cap="none" strike="noStrike">
              <a:solidFill>
                <a:srgbClr val="000000"/>
              </a:solidFill>
              <a:latin typeface="Open Sans Light"/>
              <a:ea typeface="Open Sans Light"/>
              <a:cs typeface="Open Sans Light"/>
              <a:sym typeface="Open Sans Light"/>
            </a:endParaRPr>
          </a:p>
          <a:p>
            <a:pPr indent="-260350" lvl="0" marL="285750" marR="0" rtl="0" algn="l">
              <a:lnSpc>
                <a:spcPct val="115000"/>
              </a:lnSpc>
              <a:spcBef>
                <a:spcPts val="0"/>
              </a:spcBef>
              <a:spcAft>
                <a:spcPts val="0"/>
              </a:spcAft>
              <a:buClr>
                <a:schemeClr val="dk1"/>
              </a:buClr>
              <a:buSzPts val="1400"/>
              <a:buFont typeface="Open Sans Light"/>
              <a:buChar char="•"/>
            </a:pPr>
            <a:r>
              <a:rPr i="0" lang="de-DE" u="none" cap="none" strike="noStrike">
                <a:solidFill>
                  <a:schemeClr val="dk1"/>
                </a:solidFill>
                <a:latin typeface="Open Sans Light"/>
                <a:ea typeface="Open Sans Light"/>
                <a:cs typeface="Open Sans Light"/>
                <a:sym typeface="Open Sans Light"/>
              </a:rPr>
              <a:t>4.	Profil schärfen</a:t>
            </a:r>
            <a:endParaRPr i="0" u="none" cap="none" strike="noStrike">
              <a:solidFill>
                <a:srgbClr val="000000"/>
              </a:solidFill>
              <a:latin typeface="Open Sans Light"/>
              <a:ea typeface="Open Sans Light"/>
              <a:cs typeface="Open Sans Light"/>
              <a:sym typeface="Open Sans Light"/>
            </a:endParaRPr>
          </a:p>
          <a:p>
            <a:pPr indent="0" lvl="0" marL="0" marR="0" rtl="0" algn="l">
              <a:lnSpc>
                <a:spcPct val="115000"/>
              </a:lnSpc>
              <a:spcBef>
                <a:spcPts val="0"/>
              </a:spcBef>
              <a:spcAft>
                <a:spcPts val="0"/>
              </a:spcAft>
              <a:buClr>
                <a:srgbClr val="000000"/>
              </a:buClr>
              <a:buSzPts val="1800"/>
              <a:buFont typeface="Arial"/>
              <a:buNone/>
            </a:pPr>
            <a:r>
              <a:rPr i="0" lang="de-DE" u="none" cap="none" strike="noStrike">
                <a:solidFill>
                  <a:schemeClr val="dk1"/>
                </a:solidFill>
                <a:latin typeface="Open Sans Light"/>
                <a:ea typeface="Open Sans Light"/>
                <a:cs typeface="Open Sans Light"/>
                <a:sym typeface="Open Sans Light"/>
              </a:rPr>
              <a:t>	Ziel: Ein klares und erkennbares Profil des Verbandes entwickeln und kommunizieren.</a:t>
            </a:r>
            <a:endParaRPr i="0" u="none" cap="none" strike="noStrike">
              <a:solidFill>
                <a:srgbClr val="000000"/>
              </a:solidFill>
              <a:latin typeface="Open Sans Light"/>
              <a:ea typeface="Open Sans Light"/>
              <a:cs typeface="Open Sans Light"/>
              <a:sym typeface="Open Sans Light"/>
            </a:endParaRPr>
          </a:p>
          <a:p>
            <a:pPr indent="-260350" lvl="0" marL="285750" marR="0" rtl="0" algn="l">
              <a:lnSpc>
                <a:spcPct val="115000"/>
              </a:lnSpc>
              <a:spcBef>
                <a:spcPts val="0"/>
              </a:spcBef>
              <a:spcAft>
                <a:spcPts val="0"/>
              </a:spcAft>
              <a:buClr>
                <a:schemeClr val="dk1"/>
              </a:buClr>
              <a:buSzPts val="1400"/>
              <a:buFont typeface="Open Sans Light"/>
              <a:buChar char="•"/>
            </a:pPr>
            <a:r>
              <a:rPr i="0" lang="de-DE" u="none" cap="none" strike="noStrike">
                <a:solidFill>
                  <a:schemeClr val="dk1"/>
                </a:solidFill>
                <a:latin typeface="Open Sans Light"/>
                <a:ea typeface="Open Sans Light"/>
                <a:cs typeface="Open Sans Light"/>
                <a:sym typeface="Open Sans Light"/>
              </a:rPr>
              <a:t>5.	Positionierung durch Staat &amp; Subventionen</a:t>
            </a:r>
            <a:endParaRPr i="0" u="none" cap="none" strike="noStrike">
              <a:solidFill>
                <a:srgbClr val="000000"/>
              </a:solidFill>
              <a:latin typeface="Open Sans Light"/>
              <a:ea typeface="Open Sans Light"/>
              <a:cs typeface="Open Sans Light"/>
              <a:sym typeface="Open Sans Light"/>
            </a:endParaRPr>
          </a:p>
          <a:p>
            <a:pPr indent="0" lvl="0" marL="0" marR="0" rtl="0" algn="l">
              <a:lnSpc>
                <a:spcPct val="115000"/>
              </a:lnSpc>
              <a:spcBef>
                <a:spcPts val="0"/>
              </a:spcBef>
              <a:spcAft>
                <a:spcPts val="0"/>
              </a:spcAft>
              <a:buClr>
                <a:srgbClr val="000000"/>
              </a:buClr>
              <a:buSzPts val="1800"/>
              <a:buFont typeface="Arial"/>
              <a:buNone/>
            </a:pPr>
            <a:r>
              <a:rPr i="0" lang="de-DE" u="none" cap="none" strike="noStrike">
                <a:solidFill>
                  <a:schemeClr val="dk1"/>
                </a:solidFill>
                <a:latin typeface="Open Sans Light"/>
                <a:ea typeface="Open Sans Light"/>
                <a:cs typeface="Open Sans Light"/>
                <a:sym typeface="Open Sans Light"/>
              </a:rPr>
              <a:t>	Ziel: Die Rolle des Verbandes in der staatlichen Förderung und Subventionierung von 	Kinderbetreuungseinrichtungen stärken.</a:t>
            </a:r>
            <a:endParaRPr i="0" u="none" cap="none" strike="noStrike">
              <a:solidFill>
                <a:srgbClr val="000000"/>
              </a:solidFill>
              <a:latin typeface="Open Sans Light"/>
              <a:ea typeface="Open Sans Light"/>
              <a:cs typeface="Open Sans Light"/>
              <a:sym typeface="Open Sans Light"/>
            </a:endParaRPr>
          </a:p>
          <a:p>
            <a:pPr indent="-260350" lvl="0" marL="285750" marR="0" rtl="0" algn="l">
              <a:lnSpc>
                <a:spcPct val="115000"/>
              </a:lnSpc>
              <a:spcBef>
                <a:spcPts val="0"/>
              </a:spcBef>
              <a:spcAft>
                <a:spcPts val="0"/>
              </a:spcAft>
              <a:buClr>
                <a:schemeClr val="dk1"/>
              </a:buClr>
              <a:buSzPts val="1400"/>
              <a:buFont typeface="Open Sans Light"/>
              <a:buChar char="•"/>
            </a:pPr>
            <a:r>
              <a:rPr i="0" lang="de-DE" u="none" cap="none" strike="noStrike">
                <a:solidFill>
                  <a:schemeClr val="dk1"/>
                </a:solidFill>
                <a:latin typeface="Open Sans Light"/>
                <a:ea typeface="Open Sans Light"/>
                <a:cs typeface="Open Sans Light"/>
                <a:sym typeface="Open Sans Light"/>
              </a:rPr>
              <a:t>6.	Kooperative Stimme für die Branche aus allen Sprachregionen</a:t>
            </a:r>
            <a:endParaRPr i="0" u="none" cap="none" strike="noStrike">
              <a:solidFill>
                <a:srgbClr val="000000"/>
              </a:solidFill>
              <a:latin typeface="Open Sans Light"/>
              <a:ea typeface="Open Sans Light"/>
              <a:cs typeface="Open Sans Light"/>
              <a:sym typeface="Open Sans Light"/>
            </a:endParaRPr>
          </a:p>
          <a:p>
            <a:pPr indent="0" lvl="0" marL="0" marR="0" rtl="0" algn="l">
              <a:lnSpc>
                <a:spcPct val="115000"/>
              </a:lnSpc>
              <a:spcBef>
                <a:spcPts val="0"/>
              </a:spcBef>
              <a:spcAft>
                <a:spcPts val="0"/>
              </a:spcAft>
              <a:buClr>
                <a:srgbClr val="000000"/>
              </a:buClr>
              <a:buSzPts val="1800"/>
              <a:buFont typeface="Arial"/>
              <a:buNone/>
            </a:pPr>
            <a:r>
              <a:rPr i="0" lang="de-DE" u="none" cap="none" strike="noStrike">
                <a:solidFill>
                  <a:schemeClr val="dk1"/>
                </a:solidFill>
                <a:latin typeface="Open Sans Light"/>
                <a:ea typeface="Open Sans Light"/>
                <a:cs typeface="Open Sans Light"/>
                <a:sym typeface="Open Sans Light"/>
              </a:rPr>
              <a:t>	Ziel: Eine einheitliche und starke Stimme für die gesamte Branche aus allen Sprachregionen 	sicherstellen.</a:t>
            </a:r>
            <a:endParaRPr i="0" u="none" cap="none" strike="noStrike">
              <a:solidFill>
                <a:srgbClr val="000000"/>
              </a:solidFill>
              <a:latin typeface="Open Sans Light"/>
              <a:ea typeface="Open Sans Light"/>
              <a:cs typeface="Open Sans Light"/>
              <a:sym typeface="Open Sans Light"/>
            </a:endParaRPr>
          </a:p>
          <a:p>
            <a:pPr indent="-171450" lvl="0" marL="285750" marR="0" rtl="0" algn="l">
              <a:lnSpc>
                <a:spcPct val="115000"/>
              </a:lnSpc>
              <a:spcBef>
                <a:spcPts val="0"/>
              </a:spcBef>
              <a:spcAft>
                <a:spcPts val="0"/>
              </a:spcAft>
              <a:buClr>
                <a:schemeClr val="dk1"/>
              </a:buClr>
              <a:buSzPts val="1800"/>
              <a:buFont typeface="Arial"/>
              <a:buNone/>
            </a:pPr>
            <a:r>
              <a:t/>
            </a:r>
            <a:endParaRPr i="0" u="none" cap="none" strike="noStrike">
              <a:solidFill>
                <a:schemeClr val="dk1"/>
              </a:solidFill>
              <a:latin typeface="Open Sans Light"/>
              <a:ea typeface="Open Sans Light"/>
              <a:cs typeface="Open Sans Light"/>
              <a:sym typeface="Open Sans Light"/>
            </a:endParaRPr>
          </a:p>
          <a:p>
            <a:pPr indent="0" lvl="0" marL="0" marR="0" rtl="0" algn="l">
              <a:lnSpc>
                <a:spcPct val="115000"/>
              </a:lnSpc>
              <a:spcBef>
                <a:spcPts val="0"/>
              </a:spcBef>
              <a:spcAft>
                <a:spcPts val="0"/>
              </a:spcAft>
              <a:buClr>
                <a:srgbClr val="000000"/>
              </a:buClr>
              <a:buSzPts val="1800"/>
              <a:buFont typeface="Arial"/>
              <a:buNone/>
            </a:pPr>
            <a:r>
              <a:t/>
            </a:r>
            <a:endParaRPr i="0" u="none" cap="none" strike="noStrike">
              <a:solidFill>
                <a:schemeClr val="dk1"/>
              </a:solidFill>
              <a:latin typeface="Open Sans Light"/>
              <a:ea typeface="Open Sans Light"/>
              <a:cs typeface="Open Sans Light"/>
              <a:sym typeface="Open Sans Light"/>
            </a:endParaRPr>
          </a:p>
        </p:txBody>
      </p:sp>
      <p:pic>
        <p:nvPicPr>
          <p:cNvPr id="156" name="Google Shape;156;p11" title="zfv_logo_kreis_high.png"/>
          <p:cNvPicPr preferRelativeResize="0"/>
          <p:nvPr/>
        </p:nvPicPr>
        <p:blipFill>
          <a:blip r:embed="rId3">
            <a:alphaModFix/>
          </a:blip>
          <a:stretch>
            <a:fillRect/>
          </a:stretch>
        </p:blipFill>
        <p:spPr>
          <a:xfrm>
            <a:off x="10805275" y="609400"/>
            <a:ext cx="731450" cy="731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de-DE" sz="3000">
                <a:solidFill>
                  <a:schemeClr val="accent4"/>
                </a:solidFill>
                <a:latin typeface="Open Sans"/>
                <a:ea typeface="Open Sans"/>
                <a:cs typeface="Open Sans"/>
                <a:sym typeface="Open Sans"/>
              </a:rPr>
              <a:t>Überblick der entsprechenden Ziele</a:t>
            </a:r>
            <a:endParaRPr sz="3000">
              <a:solidFill>
                <a:schemeClr val="accent4"/>
              </a:solidFill>
              <a:latin typeface="Open Sans"/>
              <a:ea typeface="Open Sans"/>
              <a:cs typeface="Open Sans"/>
              <a:sym typeface="Open Sans"/>
            </a:endParaRPr>
          </a:p>
        </p:txBody>
      </p:sp>
      <p:sp>
        <p:nvSpPr>
          <p:cNvPr id="162" name="Google Shape;162;p12"/>
          <p:cNvSpPr txBox="1"/>
          <p:nvPr/>
        </p:nvSpPr>
        <p:spPr>
          <a:xfrm>
            <a:off x="1009650" y="1690688"/>
            <a:ext cx="10566300" cy="4768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800"/>
              <a:buFont typeface="Arial"/>
              <a:buNone/>
            </a:pPr>
            <a:r>
              <a:rPr i="0" lang="de-DE" u="none" cap="none" strike="noStrike">
                <a:solidFill>
                  <a:schemeClr val="dk1"/>
                </a:solidFill>
                <a:latin typeface="Open Sans Light"/>
                <a:ea typeface="Open Sans Light"/>
                <a:cs typeface="Open Sans Light"/>
                <a:sym typeface="Open Sans Light"/>
              </a:rPr>
              <a:t>Dienstleistungen</a:t>
            </a:r>
            <a:endParaRPr i="0" u="none" cap="none" strike="noStrike">
              <a:solidFill>
                <a:srgbClr val="000000"/>
              </a:solidFill>
              <a:latin typeface="Open Sans Light"/>
              <a:ea typeface="Open Sans Light"/>
              <a:cs typeface="Open Sans Light"/>
              <a:sym typeface="Open Sans Light"/>
            </a:endParaRPr>
          </a:p>
          <a:p>
            <a:pPr indent="-260350" lvl="0" marL="285750" marR="0" rtl="0" algn="l">
              <a:lnSpc>
                <a:spcPct val="115000"/>
              </a:lnSpc>
              <a:spcBef>
                <a:spcPts val="0"/>
              </a:spcBef>
              <a:spcAft>
                <a:spcPts val="0"/>
              </a:spcAft>
              <a:buClr>
                <a:schemeClr val="dk1"/>
              </a:buClr>
              <a:buSzPts val="1400"/>
              <a:buFont typeface="Open Sans Light"/>
              <a:buChar char="•"/>
            </a:pPr>
            <a:r>
              <a:rPr i="0" lang="de-DE" u="none" cap="none" strike="noStrike">
                <a:solidFill>
                  <a:schemeClr val="dk1"/>
                </a:solidFill>
                <a:latin typeface="Open Sans Light"/>
                <a:ea typeface="Open Sans Light"/>
                <a:cs typeface="Open Sans Light"/>
                <a:sym typeface="Open Sans Light"/>
              </a:rPr>
              <a:t>1.	Tools, die die Mitglieder im Alltag unterstützen</a:t>
            </a:r>
            <a:endParaRPr i="0" u="none" cap="none" strike="noStrike">
              <a:solidFill>
                <a:srgbClr val="000000"/>
              </a:solidFill>
              <a:latin typeface="Open Sans Light"/>
              <a:ea typeface="Open Sans Light"/>
              <a:cs typeface="Open Sans Light"/>
              <a:sym typeface="Open Sans Light"/>
            </a:endParaRPr>
          </a:p>
          <a:p>
            <a:pPr indent="-260350" lvl="1" marL="742950" marR="0" rtl="0" algn="l">
              <a:lnSpc>
                <a:spcPct val="115000"/>
              </a:lnSpc>
              <a:spcBef>
                <a:spcPts val="0"/>
              </a:spcBef>
              <a:spcAft>
                <a:spcPts val="0"/>
              </a:spcAft>
              <a:buClr>
                <a:schemeClr val="dk1"/>
              </a:buClr>
              <a:buSzPts val="1400"/>
              <a:buFont typeface="Open Sans Light"/>
              <a:buChar char="•"/>
            </a:pPr>
            <a:r>
              <a:rPr i="0" lang="de-DE" u="none" cap="none" strike="noStrike">
                <a:solidFill>
                  <a:schemeClr val="dk1"/>
                </a:solidFill>
                <a:latin typeface="Open Sans Light"/>
                <a:ea typeface="Open Sans Light"/>
                <a:cs typeface="Open Sans Light"/>
                <a:sym typeface="Open Sans Light"/>
              </a:rPr>
              <a:t>Ziel: Entwicklung und Bereitstellung von Werkzeugen und Ressourcen, die den Mitgliedern im täglichen Geschäft helfen.</a:t>
            </a:r>
            <a:endParaRPr i="0" u="none" cap="none" strike="noStrike">
              <a:solidFill>
                <a:srgbClr val="000000"/>
              </a:solidFill>
              <a:latin typeface="Open Sans Light"/>
              <a:ea typeface="Open Sans Light"/>
              <a:cs typeface="Open Sans Light"/>
              <a:sym typeface="Open Sans Light"/>
            </a:endParaRPr>
          </a:p>
          <a:p>
            <a:pPr indent="-260350" lvl="0" marL="285750" marR="0" rtl="0" algn="l">
              <a:lnSpc>
                <a:spcPct val="115000"/>
              </a:lnSpc>
              <a:spcBef>
                <a:spcPts val="0"/>
              </a:spcBef>
              <a:spcAft>
                <a:spcPts val="0"/>
              </a:spcAft>
              <a:buClr>
                <a:schemeClr val="dk1"/>
              </a:buClr>
              <a:buSzPts val="1400"/>
              <a:buFont typeface="Open Sans Light"/>
              <a:buChar char="•"/>
            </a:pPr>
            <a:r>
              <a:rPr i="0" lang="de-DE" u="none" cap="none" strike="noStrike">
                <a:solidFill>
                  <a:schemeClr val="dk1"/>
                </a:solidFill>
                <a:latin typeface="Open Sans Light"/>
                <a:ea typeface="Open Sans Light"/>
                <a:cs typeface="Open Sans Light"/>
                <a:sym typeface="Open Sans Light"/>
              </a:rPr>
              <a:t>2.	Erhöhung der Qualität der angebotenen Dienstleistungen</a:t>
            </a:r>
            <a:endParaRPr i="0" u="none" cap="none" strike="noStrike">
              <a:solidFill>
                <a:srgbClr val="000000"/>
              </a:solidFill>
              <a:latin typeface="Open Sans Light"/>
              <a:ea typeface="Open Sans Light"/>
              <a:cs typeface="Open Sans Light"/>
              <a:sym typeface="Open Sans Light"/>
            </a:endParaRPr>
          </a:p>
          <a:p>
            <a:pPr indent="-260350" lvl="1" marL="742950" marR="0" rtl="0" algn="l">
              <a:lnSpc>
                <a:spcPct val="115000"/>
              </a:lnSpc>
              <a:spcBef>
                <a:spcPts val="0"/>
              </a:spcBef>
              <a:spcAft>
                <a:spcPts val="0"/>
              </a:spcAft>
              <a:buClr>
                <a:schemeClr val="dk1"/>
              </a:buClr>
              <a:buSzPts val="1400"/>
              <a:buFont typeface="Open Sans Light"/>
              <a:buChar char="•"/>
            </a:pPr>
            <a:r>
              <a:rPr i="0" lang="de-DE" u="none" cap="none" strike="noStrike">
                <a:solidFill>
                  <a:schemeClr val="dk1"/>
                </a:solidFill>
                <a:latin typeface="Open Sans Light"/>
                <a:ea typeface="Open Sans Light"/>
                <a:cs typeface="Open Sans Light"/>
                <a:sym typeface="Open Sans Light"/>
              </a:rPr>
              <a:t>Ziel: Sicherstellung der hohen Qualität der Dienstleistungen durch kontinuierliche Verbesserung und Anpassung.</a:t>
            </a:r>
            <a:endParaRPr i="0" u="none" cap="none" strike="noStrike">
              <a:solidFill>
                <a:srgbClr val="000000"/>
              </a:solidFill>
              <a:latin typeface="Open Sans Light"/>
              <a:ea typeface="Open Sans Light"/>
              <a:cs typeface="Open Sans Light"/>
              <a:sym typeface="Open Sans Light"/>
            </a:endParaRPr>
          </a:p>
          <a:p>
            <a:pPr indent="-171450" lvl="0" marL="285750" marR="0" rtl="0" algn="l">
              <a:lnSpc>
                <a:spcPct val="115000"/>
              </a:lnSpc>
              <a:spcBef>
                <a:spcPts val="0"/>
              </a:spcBef>
              <a:spcAft>
                <a:spcPts val="0"/>
              </a:spcAft>
              <a:buClr>
                <a:schemeClr val="dk1"/>
              </a:buClr>
              <a:buSzPts val="1800"/>
              <a:buFont typeface="Arial"/>
              <a:buNone/>
            </a:pPr>
            <a:r>
              <a:t/>
            </a:r>
            <a:endParaRPr i="0" u="none" cap="none" strike="noStrike">
              <a:solidFill>
                <a:schemeClr val="dk1"/>
              </a:solidFill>
              <a:latin typeface="Open Sans Light"/>
              <a:ea typeface="Open Sans Light"/>
              <a:cs typeface="Open Sans Light"/>
              <a:sym typeface="Open Sans Light"/>
            </a:endParaRPr>
          </a:p>
          <a:p>
            <a:pPr indent="0" lvl="0" marL="0" marR="0" rtl="0" algn="l">
              <a:lnSpc>
                <a:spcPct val="115000"/>
              </a:lnSpc>
              <a:spcBef>
                <a:spcPts val="0"/>
              </a:spcBef>
              <a:spcAft>
                <a:spcPts val="0"/>
              </a:spcAft>
              <a:buClr>
                <a:srgbClr val="000000"/>
              </a:buClr>
              <a:buSzPts val="1800"/>
              <a:buFont typeface="Arial"/>
              <a:buNone/>
            </a:pPr>
            <a:r>
              <a:rPr i="0" lang="de-DE" u="none" cap="none" strike="noStrike">
                <a:solidFill>
                  <a:schemeClr val="dk1"/>
                </a:solidFill>
                <a:latin typeface="Open Sans Light"/>
                <a:ea typeface="Open Sans Light"/>
                <a:cs typeface="Open Sans Light"/>
                <a:sym typeface="Open Sans Light"/>
              </a:rPr>
              <a:t>Ressourcen</a:t>
            </a:r>
            <a:endParaRPr i="0" u="none" cap="none" strike="noStrike">
              <a:solidFill>
                <a:srgbClr val="000000"/>
              </a:solidFill>
              <a:latin typeface="Open Sans Light"/>
              <a:ea typeface="Open Sans Light"/>
              <a:cs typeface="Open Sans Light"/>
              <a:sym typeface="Open Sans Light"/>
            </a:endParaRPr>
          </a:p>
          <a:p>
            <a:pPr indent="-260350" lvl="0" marL="285750" marR="0" rtl="0" algn="l">
              <a:lnSpc>
                <a:spcPct val="115000"/>
              </a:lnSpc>
              <a:spcBef>
                <a:spcPts val="0"/>
              </a:spcBef>
              <a:spcAft>
                <a:spcPts val="0"/>
              </a:spcAft>
              <a:buClr>
                <a:schemeClr val="dk1"/>
              </a:buClr>
              <a:buSzPts val="1400"/>
              <a:buFont typeface="Open Sans Light"/>
              <a:buChar char="•"/>
            </a:pPr>
            <a:r>
              <a:rPr i="0" lang="de-DE" u="none" cap="none" strike="noStrike">
                <a:solidFill>
                  <a:schemeClr val="dk1"/>
                </a:solidFill>
                <a:latin typeface="Open Sans Light"/>
                <a:ea typeface="Open Sans Light"/>
                <a:cs typeface="Open Sans Light"/>
                <a:sym typeface="Open Sans Light"/>
              </a:rPr>
              <a:t>1.	Mehr finanzielle Ressourcen</a:t>
            </a:r>
            <a:endParaRPr i="0" u="none" cap="none" strike="noStrike">
              <a:solidFill>
                <a:srgbClr val="000000"/>
              </a:solidFill>
              <a:latin typeface="Open Sans Light"/>
              <a:ea typeface="Open Sans Light"/>
              <a:cs typeface="Open Sans Light"/>
              <a:sym typeface="Open Sans Light"/>
            </a:endParaRPr>
          </a:p>
          <a:p>
            <a:pPr indent="0" lvl="0" marL="0" marR="0" rtl="0" algn="l">
              <a:lnSpc>
                <a:spcPct val="115000"/>
              </a:lnSpc>
              <a:spcBef>
                <a:spcPts val="0"/>
              </a:spcBef>
              <a:spcAft>
                <a:spcPts val="0"/>
              </a:spcAft>
              <a:buClr>
                <a:srgbClr val="000000"/>
              </a:buClr>
              <a:buSzPts val="1800"/>
              <a:buFont typeface="Arial"/>
              <a:buNone/>
            </a:pPr>
            <a:r>
              <a:rPr i="0" lang="de-DE" u="none" cap="none" strike="noStrike">
                <a:solidFill>
                  <a:schemeClr val="dk1"/>
                </a:solidFill>
                <a:latin typeface="Open Sans Light"/>
                <a:ea typeface="Open Sans Light"/>
                <a:cs typeface="Open Sans Light"/>
                <a:sym typeface="Open Sans Light"/>
              </a:rPr>
              <a:t>	Ziel: Die finanziellen Mittel der Organisation erhöhen, z.B. durch Fundraising und andere 	Einnahmequellen.</a:t>
            </a:r>
            <a:endParaRPr i="0" u="none" cap="none" strike="noStrike">
              <a:solidFill>
                <a:srgbClr val="000000"/>
              </a:solidFill>
              <a:latin typeface="Open Sans Light"/>
              <a:ea typeface="Open Sans Light"/>
              <a:cs typeface="Open Sans Light"/>
              <a:sym typeface="Open Sans Light"/>
            </a:endParaRPr>
          </a:p>
          <a:p>
            <a:pPr indent="-260350" lvl="0" marL="285750" marR="0" rtl="0" algn="l">
              <a:lnSpc>
                <a:spcPct val="115000"/>
              </a:lnSpc>
              <a:spcBef>
                <a:spcPts val="0"/>
              </a:spcBef>
              <a:spcAft>
                <a:spcPts val="0"/>
              </a:spcAft>
              <a:buClr>
                <a:schemeClr val="dk1"/>
              </a:buClr>
              <a:buSzPts val="1400"/>
              <a:buFont typeface="Open Sans Light"/>
              <a:buChar char="•"/>
            </a:pPr>
            <a:r>
              <a:rPr i="0" lang="de-DE" u="none" cap="none" strike="noStrike">
                <a:solidFill>
                  <a:schemeClr val="dk1"/>
                </a:solidFill>
                <a:latin typeface="Open Sans Light"/>
                <a:ea typeface="Open Sans Light"/>
                <a:cs typeface="Open Sans Light"/>
                <a:sym typeface="Open Sans Light"/>
              </a:rPr>
              <a:t>2.	Engagierte Mitglieder</a:t>
            </a:r>
            <a:endParaRPr i="0" u="none" cap="none" strike="noStrike">
              <a:solidFill>
                <a:srgbClr val="000000"/>
              </a:solidFill>
              <a:latin typeface="Open Sans Light"/>
              <a:ea typeface="Open Sans Light"/>
              <a:cs typeface="Open Sans Light"/>
              <a:sym typeface="Open Sans Light"/>
            </a:endParaRPr>
          </a:p>
          <a:p>
            <a:pPr indent="0" lvl="0" marL="0" marR="0" rtl="0" algn="l">
              <a:lnSpc>
                <a:spcPct val="115000"/>
              </a:lnSpc>
              <a:spcBef>
                <a:spcPts val="0"/>
              </a:spcBef>
              <a:spcAft>
                <a:spcPts val="0"/>
              </a:spcAft>
              <a:buClr>
                <a:srgbClr val="000000"/>
              </a:buClr>
              <a:buSzPts val="1800"/>
              <a:buFont typeface="Arial"/>
              <a:buNone/>
            </a:pPr>
            <a:r>
              <a:rPr i="0" lang="de-DE" u="none" cap="none" strike="noStrike">
                <a:solidFill>
                  <a:schemeClr val="dk1"/>
                </a:solidFill>
                <a:latin typeface="Open Sans Light"/>
                <a:ea typeface="Open Sans Light"/>
                <a:cs typeface="Open Sans Light"/>
                <a:sym typeface="Open Sans Light"/>
              </a:rPr>
              <a:t>	Ziel: Die Mitglieder zu stärkerem Engagement und aktiver Beteiligung motivieren.</a:t>
            </a:r>
            <a:endParaRPr i="0" u="none" cap="none" strike="noStrike">
              <a:solidFill>
                <a:srgbClr val="000000"/>
              </a:solidFill>
              <a:latin typeface="Open Sans Light"/>
              <a:ea typeface="Open Sans Light"/>
              <a:cs typeface="Open Sans Light"/>
              <a:sym typeface="Open Sans Light"/>
            </a:endParaRPr>
          </a:p>
          <a:p>
            <a:pPr indent="-260350" lvl="0" marL="285750" marR="0" rtl="0" algn="l">
              <a:lnSpc>
                <a:spcPct val="115000"/>
              </a:lnSpc>
              <a:spcBef>
                <a:spcPts val="0"/>
              </a:spcBef>
              <a:spcAft>
                <a:spcPts val="0"/>
              </a:spcAft>
              <a:buClr>
                <a:schemeClr val="dk1"/>
              </a:buClr>
              <a:buSzPts val="1400"/>
              <a:buFont typeface="Open Sans Light"/>
              <a:buChar char="•"/>
            </a:pPr>
            <a:r>
              <a:rPr i="0" lang="de-DE" u="none" cap="none" strike="noStrike">
                <a:solidFill>
                  <a:schemeClr val="dk1"/>
                </a:solidFill>
                <a:latin typeface="Open Sans Light"/>
                <a:ea typeface="Open Sans Light"/>
                <a:cs typeface="Open Sans Light"/>
                <a:sym typeface="Open Sans Light"/>
              </a:rPr>
              <a:t>3.	Gezielte regionale Förderung und Fundraising</a:t>
            </a:r>
            <a:endParaRPr i="0" u="none" cap="none" strike="noStrike">
              <a:solidFill>
                <a:srgbClr val="000000"/>
              </a:solidFill>
              <a:latin typeface="Open Sans Light"/>
              <a:ea typeface="Open Sans Light"/>
              <a:cs typeface="Open Sans Light"/>
              <a:sym typeface="Open Sans Light"/>
            </a:endParaRPr>
          </a:p>
          <a:p>
            <a:pPr indent="0" lvl="0" marL="0" marR="0" rtl="0" algn="l">
              <a:lnSpc>
                <a:spcPct val="115000"/>
              </a:lnSpc>
              <a:spcBef>
                <a:spcPts val="0"/>
              </a:spcBef>
              <a:spcAft>
                <a:spcPts val="0"/>
              </a:spcAft>
              <a:buClr>
                <a:srgbClr val="000000"/>
              </a:buClr>
              <a:buSzPts val="1800"/>
              <a:buFont typeface="Arial"/>
              <a:buNone/>
            </a:pPr>
            <a:r>
              <a:rPr i="0" lang="de-DE" u="none" cap="none" strike="noStrike">
                <a:solidFill>
                  <a:schemeClr val="dk1"/>
                </a:solidFill>
                <a:latin typeface="Open Sans Light"/>
                <a:ea typeface="Open Sans Light"/>
                <a:cs typeface="Open Sans Light"/>
                <a:sym typeface="Open Sans Light"/>
              </a:rPr>
              <a:t>	Ziel: Regionale Initiativen und Fundraising-Aktivitäten gezielt ausbauen.</a:t>
            </a:r>
            <a:endParaRPr i="0" u="none" cap="none" strike="noStrike">
              <a:solidFill>
                <a:srgbClr val="000000"/>
              </a:solidFill>
              <a:latin typeface="Open Sans Light"/>
              <a:ea typeface="Open Sans Light"/>
              <a:cs typeface="Open Sans Light"/>
              <a:sym typeface="Open Sans Light"/>
            </a:endParaRPr>
          </a:p>
          <a:p>
            <a:pPr indent="0" lvl="0" marL="0" marR="0" rtl="0" algn="l">
              <a:lnSpc>
                <a:spcPct val="115000"/>
              </a:lnSpc>
              <a:spcBef>
                <a:spcPts val="0"/>
              </a:spcBef>
              <a:spcAft>
                <a:spcPts val="0"/>
              </a:spcAft>
              <a:buClr>
                <a:srgbClr val="000000"/>
              </a:buClr>
              <a:buSzPts val="1800"/>
              <a:buFont typeface="Arial"/>
              <a:buNone/>
            </a:pPr>
            <a:r>
              <a:t/>
            </a:r>
            <a:endParaRPr i="0" u="none" cap="none" strike="noStrike">
              <a:solidFill>
                <a:schemeClr val="dk1"/>
              </a:solidFill>
              <a:latin typeface="Open Sans Light"/>
              <a:ea typeface="Open Sans Light"/>
              <a:cs typeface="Open Sans Light"/>
              <a:sym typeface="Open Sans Light"/>
            </a:endParaRPr>
          </a:p>
          <a:p>
            <a:pPr indent="-171450" lvl="0" marL="285750" marR="0" rtl="0" algn="l">
              <a:lnSpc>
                <a:spcPct val="115000"/>
              </a:lnSpc>
              <a:spcBef>
                <a:spcPts val="0"/>
              </a:spcBef>
              <a:spcAft>
                <a:spcPts val="0"/>
              </a:spcAft>
              <a:buClr>
                <a:schemeClr val="dk1"/>
              </a:buClr>
              <a:buSzPts val="1800"/>
              <a:buFont typeface="Arial"/>
              <a:buNone/>
            </a:pPr>
            <a:r>
              <a:t/>
            </a:r>
            <a:endParaRPr i="0" u="none" cap="none" strike="noStrike">
              <a:solidFill>
                <a:schemeClr val="dk1"/>
              </a:solidFill>
              <a:latin typeface="Open Sans Light"/>
              <a:ea typeface="Open Sans Light"/>
              <a:cs typeface="Open Sans Light"/>
              <a:sym typeface="Open Sans Light"/>
            </a:endParaRPr>
          </a:p>
          <a:p>
            <a:pPr indent="-171450" lvl="0" marL="285750" marR="0" rtl="0" algn="l">
              <a:lnSpc>
                <a:spcPct val="115000"/>
              </a:lnSpc>
              <a:spcBef>
                <a:spcPts val="0"/>
              </a:spcBef>
              <a:spcAft>
                <a:spcPts val="0"/>
              </a:spcAft>
              <a:buClr>
                <a:schemeClr val="dk1"/>
              </a:buClr>
              <a:buSzPts val="1800"/>
              <a:buFont typeface="Arial"/>
              <a:buNone/>
            </a:pPr>
            <a:r>
              <a:t/>
            </a:r>
            <a:endParaRPr i="0" u="none" cap="none" strike="noStrike">
              <a:solidFill>
                <a:schemeClr val="dk1"/>
              </a:solidFill>
              <a:latin typeface="Open Sans Light"/>
              <a:ea typeface="Open Sans Light"/>
              <a:cs typeface="Open Sans Light"/>
              <a:sym typeface="Open Sans Light"/>
            </a:endParaRPr>
          </a:p>
          <a:p>
            <a:pPr indent="-171450" lvl="0" marL="285750" marR="0" rtl="0" algn="l">
              <a:lnSpc>
                <a:spcPct val="115000"/>
              </a:lnSpc>
              <a:spcBef>
                <a:spcPts val="0"/>
              </a:spcBef>
              <a:spcAft>
                <a:spcPts val="0"/>
              </a:spcAft>
              <a:buClr>
                <a:schemeClr val="dk1"/>
              </a:buClr>
              <a:buSzPts val="1800"/>
              <a:buFont typeface="Arial"/>
              <a:buNone/>
            </a:pPr>
            <a:r>
              <a:t/>
            </a:r>
            <a:endParaRPr i="0" u="none" cap="none" strike="noStrike">
              <a:solidFill>
                <a:schemeClr val="dk1"/>
              </a:solidFill>
              <a:latin typeface="Open Sans Light"/>
              <a:ea typeface="Open Sans Light"/>
              <a:cs typeface="Open Sans Light"/>
              <a:sym typeface="Open Sans Light"/>
            </a:endParaRPr>
          </a:p>
          <a:p>
            <a:pPr indent="-171450" lvl="0" marL="285750" marR="0" rtl="0" algn="l">
              <a:lnSpc>
                <a:spcPct val="115000"/>
              </a:lnSpc>
              <a:spcBef>
                <a:spcPts val="0"/>
              </a:spcBef>
              <a:spcAft>
                <a:spcPts val="0"/>
              </a:spcAft>
              <a:buClr>
                <a:schemeClr val="dk1"/>
              </a:buClr>
              <a:buSzPts val="1800"/>
              <a:buFont typeface="Arial"/>
              <a:buNone/>
            </a:pPr>
            <a:r>
              <a:t/>
            </a:r>
            <a:endParaRPr i="0" u="none" cap="none" strike="noStrike">
              <a:solidFill>
                <a:schemeClr val="dk1"/>
              </a:solidFill>
              <a:latin typeface="Open Sans Light"/>
              <a:ea typeface="Open Sans Light"/>
              <a:cs typeface="Open Sans Light"/>
              <a:sym typeface="Open Sans Light"/>
            </a:endParaRPr>
          </a:p>
          <a:p>
            <a:pPr indent="-171450" lvl="0" marL="285750" marR="0" rtl="0" algn="l">
              <a:lnSpc>
                <a:spcPct val="115000"/>
              </a:lnSpc>
              <a:spcBef>
                <a:spcPts val="0"/>
              </a:spcBef>
              <a:spcAft>
                <a:spcPts val="0"/>
              </a:spcAft>
              <a:buClr>
                <a:schemeClr val="dk1"/>
              </a:buClr>
              <a:buSzPts val="1800"/>
              <a:buFont typeface="Arial"/>
              <a:buNone/>
            </a:pPr>
            <a:r>
              <a:t/>
            </a:r>
            <a:endParaRPr i="0" u="none" cap="none" strike="noStrike">
              <a:solidFill>
                <a:schemeClr val="dk1"/>
              </a:solidFill>
              <a:latin typeface="Open Sans Light"/>
              <a:ea typeface="Open Sans Light"/>
              <a:cs typeface="Open Sans Light"/>
              <a:sym typeface="Open Sans Light"/>
            </a:endParaRPr>
          </a:p>
        </p:txBody>
      </p:sp>
      <p:pic>
        <p:nvPicPr>
          <p:cNvPr id="163" name="Google Shape;163;p12" title="zfv_logo_kreis_high.png"/>
          <p:cNvPicPr preferRelativeResize="0"/>
          <p:nvPr/>
        </p:nvPicPr>
        <p:blipFill>
          <a:blip r:embed="rId3">
            <a:alphaModFix/>
          </a:blip>
          <a:stretch>
            <a:fillRect/>
          </a:stretch>
        </p:blipFill>
        <p:spPr>
          <a:xfrm>
            <a:off x="10805275" y="609400"/>
            <a:ext cx="731450" cy="731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de-DE" sz="3000">
                <a:solidFill>
                  <a:schemeClr val="accent4"/>
                </a:solidFill>
                <a:latin typeface="Open Sans"/>
                <a:ea typeface="Open Sans"/>
                <a:cs typeface="Open Sans"/>
                <a:sym typeface="Open Sans"/>
              </a:rPr>
              <a:t>Strategisches Handlungsfeld xy</a:t>
            </a:r>
            <a:br>
              <a:rPr lang="de-DE">
                <a:latin typeface="Open Sans"/>
                <a:ea typeface="Open Sans"/>
                <a:cs typeface="Open Sans"/>
                <a:sym typeface="Open Sans"/>
              </a:rPr>
            </a:br>
            <a:r>
              <a:rPr lang="de-DE" sz="1400">
                <a:latin typeface="Open Sans Light"/>
                <a:ea typeface="Open Sans Light"/>
                <a:cs typeface="Open Sans Light"/>
                <a:sym typeface="Open Sans Light"/>
              </a:rPr>
              <a:t>(1 Folie/Handlungsfeld)</a:t>
            </a:r>
            <a:endParaRPr sz="1400">
              <a:latin typeface="Open Sans Light"/>
              <a:ea typeface="Open Sans Light"/>
              <a:cs typeface="Open Sans Light"/>
              <a:sym typeface="Open Sans Light"/>
            </a:endParaRPr>
          </a:p>
        </p:txBody>
      </p:sp>
      <p:sp>
        <p:nvSpPr>
          <p:cNvPr id="169" name="Google Shape;169;p14"/>
          <p:cNvSpPr txBox="1"/>
          <p:nvPr/>
        </p:nvSpPr>
        <p:spPr>
          <a:xfrm>
            <a:off x="1009650" y="1690700"/>
            <a:ext cx="5278200" cy="43464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5000"/>
              </a:lnSpc>
              <a:spcBef>
                <a:spcPts val="0"/>
              </a:spcBef>
              <a:spcAft>
                <a:spcPts val="0"/>
              </a:spcAft>
              <a:buClr>
                <a:srgbClr val="000000"/>
              </a:buClr>
              <a:buSzPts val="1200"/>
              <a:buFont typeface="Arial"/>
              <a:buNone/>
            </a:pPr>
            <a:r>
              <a:rPr b="1" i="0" lang="de-DE" u="none" cap="none" strike="noStrike">
                <a:solidFill>
                  <a:schemeClr val="dk1"/>
                </a:solidFill>
                <a:latin typeface="Open Sans"/>
                <a:ea typeface="Open Sans"/>
                <a:cs typeface="Open Sans"/>
                <a:sym typeface="Open Sans"/>
              </a:rPr>
              <a:t>Herausforderung</a:t>
            </a:r>
            <a:endParaRPr b="1" i="0" u="none" cap="none" strike="noStrike">
              <a:solidFill>
                <a:srgbClr val="000000"/>
              </a:solidFill>
              <a:latin typeface="Open Sans"/>
              <a:ea typeface="Open Sans"/>
              <a:cs typeface="Open Sans"/>
              <a:sym typeface="Open Sans"/>
            </a:endParaRPr>
          </a:p>
          <a:p>
            <a:pPr indent="0" lvl="0" marL="0" marR="0" rtl="0" algn="l">
              <a:lnSpc>
                <a:spcPct val="115000"/>
              </a:lnSpc>
              <a:spcBef>
                <a:spcPts val="300"/>
              </a:spcBef>
              <a:spcAft>
                <a:spcPts val="0"/>
              </a:spcAft>
              <a:buClr>
                <a:srgbClr val="000000"/>
              </a:buClr>
              <a:buSzPts val="1000"/>
              <a:buFont typeface="Arial"/>
              <a:buNone/>
            </a:pPr>
            <a:r>
              <a:rPr i="0" lang="de-DE" u="none" cap="none" strike="noStrike">
                <a:solidFill>
                  <a:schemeClr val="dk1"/>
                </a:solidFill>
                <a:latin typeface="Open Sans Light"/>
                <a:ea typeface="Open Sans Light"/>
                <a:cs typeface="Open Sans Light"/>
                <a:sym typeface="Open Sans Light"/>
              </a:rPr>
              <a:t>Beschreibung</a:t>
            </a:r>
            <a:endParaRPr i="0" u="none" cap="none" strike="noStrike">
              <a:solidFill>
                <a:srgbClr val="000000"/>
              </a:solidFill>
              <a:latin typeface="Open Sans Light"/>
              <a:ea typeface="Open Sans Light"/>
              <a:cs typeface="Open Sans Light"/>
              <a:sym typeface="Open Sans Light"/>
            </a:endParaRPr>
          </a:p>
          <a:p>
            <a:pPr indent="-457200" lvl="0" marL="457200" marR="0" rtl="0" algn="l">
              <a:lnSpc>
                <a:spcPct val="115000"/>
              </a:lnSpc>
              <a:spcBef>
                <a:spcPts val="2200"/>
              </a:spcBef>
              <a:spcAft>
                <a:spcPts val="0"/>
              </a:spcAft>
              <a:buClr>
                <a:srgbClr val="000000"/>
              </a:buClr>
              <a:buSzPts val="1200"/>
              <a:buFont typeface="Arial"/>
              <a:buNone/>
            </a:pPr>
            <a:r>
              <a:rPr b="1" i="0" lang="de-DE" u="none" cap="none" strike="noStrike">
                <a:solidFill>
                  <a:schemeClr val="dk1"/>
                </a:solidFill>
                <a:latin typeface="Open Sans"/>
                <a:ea typeface="Open Sans"/>
                <a:cs typeface="Open Sans"/>
                <a:sym typeface="Open Sans"/>
              </a:rPr>
              <a:t>Ziele 20xx</a:t>
            </a:r>
            <a:endParaRPr b="1" i="0" u="none" cap="none" strike="noStrike">
              <a:solidFill>
                <a:srgbClr val="000000"/>
              </a:solidFill>
              <a:latin typeface="Open Sans"/>
              <a:ea typeface="Open Sans"/>
              <a:cs typeface="Open Sans"/>
              <a:sym typeface="Open Sans"/>
            </a:endParaRPr>
          </a:p>
          <a:p>
            <a:pPr indent="0" lvl="0" marL="0" marR="0" rtl="0" algn="l">
              <a:lnSpc>
                <a:spcPct val="115000"/>
              </a:lnSpc>
              <a:spcBef>
                <a:spcPts val="300"/>
              </a:spcBef>
              <a:spcAft>
                <a:spcPts val="0"/>
              </a:spcAft>
              <a:buClr>
                <a:srgbClr val="000000"/>
              </a:buClr>
              <a:buSzPts val="1000"/>
              <a:buFont typeface="Arial"/>
              <a:buNone/>
            </a:pPr>
            <a:r>
              <a:rPr i="0" lang="de-DE" u="none" cap="none" strike="noStrike">
                <a:solidFill>
                  <a:schemeClr val="dk1"/>
                </a:solidFill>
                <a:latin typeface="Open Sans Light"/>
                <a:ea typeface="Open Sans Light"/>
                <a:cs typeface="Open Sans Light"/>
                <a:sym typeface="Open Sans Light"/>
              </a:rPr>
              <a:t>Beschreibung, soweit es geht nach SMART und als Zwischenschritt vor </a:t>
            </a:r>
            <a:endParaRPr i="0" u="none" cap="none" strike="noStrike">
              <a:solidFill>
                <a:srgbClr val="000000"/>
              </a:solidFill>
              <a:latin typeface="Open Sans Light"/>
              <a:ea typeface="Open Sans Light"/>
              <a:cs typeface="Open Sans Light"/>
              <a:sym typeface="Open Sans Light"/>
            </a:endParaRPr>
          </a:p>
          <a:p>
            <a:pPr indent="0" lvl="0" marL="0" marR="0" rtl="0" algn="l">
              <a:lnSpc>
                <a:spcPct val="115000"/>
              </a:lnSpc>
              <a:spcBef>
                <a:spcPts val="1000"/>
              </a:spcBef>
              <a:spcAft>
                <a:spcPts val="0"/>
              </a:spcAft>
              <a:buClr>
                <a:srgbClr val="000000"/>
              </a:buClr>
              <a:buSzPts val="1200"/>
              <a:buFont typeface="Arial"/>
              <a:buNone/>
            </a:pPr>
            <a:r>
              <a:rPr b="1" i="0" lang="de-DE" u="none" cap="none" strike="noStrike">
                <a:solidFill>
                  <a:schemeClr val="dk1"/>
                </a:solidFill>
                <a:latin typeface="Open Sans"/>
                <a:ea typeface="Open Sans"/>
                <a:cs typeface="Open Sans"/>
                <a:sym typeface="Open Sans"/>
              </a:rPr>
              <a:t>Zielgruppe</a:t>
            </a:r>
            <a:endParaRPr b="1" i="0" u="none" cap="none" strike="noStrike">
              <a:solidFill>
                <a:srgbClr val="000000"/>
              </a:solidFill>
              <a:latin typeface="Open Sans"/>
              <a:ea typeface="Open Sans"/>
              <a:cs typeface="Open Sans"/>
              <a:sym typeface="Open Sans"/>
            </a:endParaRPr>
          </a:p>
          <a:p>
            <a:pPr indent="0" lvl="0" marL="0" marR="0" rtl="0" algn="l">
              <a:lnSpc>
                <a:spcPct val="115000"/>
              </a:lnSpc>
              <a:spcBef>
                <a:spcPts val="1000"/>
              </a:spcBef>
              <a:spcAft>
                <a:spcPts val="0"/>
              </a:spcAft>
              <a:buClr>
                <a:srgbClr val="000000"/>
              </a:buClr>
              <a:buSzPts val="1000"/>
              <a:buFont typeface="Arial"/>
              <a:buNone/>
            </a:pPr>
            <a:r>
              <a:rPr i="0" lang="de-DE" u="none" cap="none" strike="noStrike">
                <a:solidFill>
                  <a:schemeClr val="dk1"/>
                </a:solidFill>
                <a:latin typeface="Open Sans Light"/>
                <a:ea typeface="Open Sans Light"/>
                <a:cs typeface="Open Sans Light"/>
                <a:sym typeface="Open Sans Light"/>
              </a:rPr>
              <a:t>Beschreibe, welche Zielgruppe im Fokus steht.</a:t>
            </a:r>
            <a:endParaRPr i="0" u="none" cap="none" strike="noStrike">
              <a:solidFill>
                <a:srgbClr val="000000"/>
              </a:solidFill>
              <a:latin typeface="Open Sans Light"/>
              <a:ea typeface="Open Sans Light"/>
              <a:cs typeface="Open Sans Light"/>
              <a:sym typeface="Open Sans Light"/>
            </a:endParaRPr>
          </a:p>
          <a:p>
            <a:pPr indent="-457200" lvl="0" marL="457200" marR="0" rtl="0" algn="l">
              <a:lnSpc>
                <a:spcPct val="115000"/>
              </a:lnSpc>
              <a:spcBef>
                <a:spcPts val="2200"/>
              </a:spcBef>
              <a:spcAft>
                <a:spcPts val="0"/>
              </a:spcAft>
              <a:buClr>
                <a:srgbClr val="000000"/>
              </a:buClr>
              <a:buSzPts val="1200"/>
              <a:buFont typeface="Arial"/>
              <a:buNone/>
            </a:pPr>
            <a:r>
              <a:rPr b="1" i="0" lang="de-DE" u="none" cap="none" strike="noStrike">
                <a:solidFill>
                  <a:schemeClr val="dk1"/>
                </a:solidFill>
                <a:latin typeface="Open Sans"/>
                <a:ea typeface="Open Sans"/>
                <a:cs typeface="Open Sans"/>
                <a:sym typeface="Open Sans"/>
              </a:rPr>
              <a:t>Strategie</a:t>
            </a:r>
            <a:r>
              <a:rPr i="0" lang="de-DE" u="none" cap="none" strike="noStrike">
                <a:solidFill>
                  <a:schemeClr val="dk1"/>
                </a:solidFill>
                <a:latin typeface="Open Sans Light"/>
                <a:ea typeface="Open Sans Light"/>
                <a:cs typeface="Open Sans Light"/>
                <a:sym typeface="Open Sans Light"/>
              </a:rPr>
              <a:t> (Set von Massnahmen)</a:t>
            </a:r>
            <a:endParaRPr i="0" u="none" cap="none" strike="noStrike">
              <a:solidFill>
                <a:srgbClr val="000000"/>
              </a:solidFill>
              <a:latin typeface="Open Sans Light"/>
              <a:ea typeface="Open Sans Light"/>
              <a:cs typeface="Open Sans Light"/>
              <a:sym typeface="Open Sans Light"/>
            </a:endParaRPr>
          </a:p>
          <a:p>
            <a:pPr indent="0" lvl="0" marL="0" marR="0" rtl="0" algn="l">
              <a:lnSpc>
                <a:spcPct val="115000"/>
              </a:lnSpc>
              <a:spcBef>
                <a:spcPts val="300"/>
              </a:spcBef>
              <a:spcAft>
                <a:spcPts val="0"/>
              </a:spcAft>
              <a:buClr>
                <a:srgbClr val="000000"/>
              </a:buClr>
              <a:buSzPts val="1000"/>
              <a:buFont typeface="Arial"/>
              <a:buNone/>
            </a:pPr>
            <a:r>
              <a:rPr i="0" lang="de-DE" u="sng" cap="none" strike="noStrike">
                <a:solidFill>
                  <a:schemeClr val="dk1"/>
                </a:solidFill>
                <a:latin typeface="Open Sans Light"/>
                <a:ea typeface="Open Sans Light"/>
                <a:cs typeface="Open Sans Light"/>
                <a:sym typeface="Open Sans Light"/>
              </a:rPr>
              <a:t>Bestehend</a:t>
            </a:r>
            <a:r>
              <a:rPr i="0" lang="de-DE" u="none" cap="none" strike="noStrike">
                <a:solidFill>
                  <a:schemeClr val="dk1"/>
                </a:solidFill>
                <a:latin typeface="Open Sans Light"/>
                <a:ea typeface="Open Sans Light"/>
                <a:cs typeface="Open Sans Light"/>
                <a:sym typeface="Open Sans Light"/>
              </a:rPr>
              <a:t>:</a:t>
            </a:r>
            <a:endParaRPr i="0" u="none" cap="none" strike="noStrike">
              <a:solidFill>
                <a:srgbClr val="000000"/>
              </a:solidFill>
              <a:latin typeface="Open Sans Light"/>
              <a:ea typeface="Open Sans Light"/>
              <a:cs typeface="Open Sans Light"/>
              <a:sym typeface="Open Sans Light"/>
            </a:endParaRPr>
          </a:p>
          <a:p>
            <a:pPr indent="-368300" lvl="0" marL="342900" marR="0" rtl="0" algn="l">
              <a:lnSpc>
                <a:spcPct val="115000"/>
              </a:lnSpc>
              <a:spcBef>
                <a:spcPts val="500"/>
              </a:spcBef>
              <a:spcAft>
                <a:spcPts val="0"/>
              </a:spcAft>
              <a:buClr>
                <a:schemeClr val="dk1"/>
              </a:buClr>
              <a:buSzPts val="1400"/>
              <a:buFont typeface="Open Sans Light"/>
              <a:buAutoNum type="alphaLcParenR"/>
            </a:pPr>
            <a:r>
              <a:rPr i="0" lang="de-DE" u="none" cap="none" strike="noStrike">
                <a:solidFill>
                  <a:schemeClr val="dk1"/>
                </a:solidFill>
                <a:latin typeface="Open Sans Light"/>
                <a:ea typeface="Open Sans Light"/>
                <a:cs typeface="Open Sans Light"/>
                <a:sym typeface="Open Sans Light"/>
              </a:rPr>
              <a:t>Priorisierte Auflistung der Massnahmen, welche es schon gibt und weitergeführt werden, nach Möglichkeit Benennung der notwendigen Ressourcen (h/$)</a:t>
            </a:r>
            <a:endParaRPr i="0" u="none" cap="none" strike="noStrike">
              <a:solidFill>
                <a:srgbClr val="000000"/>
              </a:solidFill>
              <a:latin typeface="Open Sans Light"/>
              <a:ea typeface="Open Sans Light"/>
              <a:cs typeface="Open Sans Light"/>
              <a:sym typeface="Open Sans Light"/>
            </a:endParaRPr>
          </a:p>
          <a:p>
            <a:pPr indent="-368300" lvl="0" marL="342900" marR="0" rtl="0" algn="l">
              <a:lnSpc>
                <a:spcPct val="115000"/>
              </a:lnSpc>
              <a:spcBef>
                <a:spcPts val="500"/>
              </a:spcBef>
              <a:spcAft>
                <a:spcPts val="0"/>
              </a:spcAft>
              <a:buClr>
                <a:schemeClr val="dk1"/>
              </a:buClr>
              <a:buSzPts val="1400"/>
              <a:buFont typeface="Open Sans Light"/>
              <a:buAutoNum type="alphaLcParenR"/>
            </a:pPr>
            <a:r>
              <a:rPr i="0" lang="de-DE" u="none" cap="none" strike="noStrike">
                <a:solidFill>
                  <a:schemeClr val="dk1"/>
                </a:solidFill>
                <a:latin typeface="Open Sans Light"/>
                <a:ea typeface="Open Sans Light"/>
                <a:cs typeface="Open Sans Light"/>
                <a:sym typeface="Open Sans Light"/>
              </a:rPr>
              <a:t>Etc..</a:t>
            </a:r>
            <a:endParaRPr i="0" u="none" cap="none" strike="noStrike">
              <a:solidFill>
                <a:srgbClr val="000000"/>
              </a:solidFill>
              <a:latin typeface="Open Sans Light"/>
              <a:ea typeface="Open Sans Light"/>
              <a:cs typeface="Open Sans Light"/>
              <a:sym typeface="Open Sans Light"/>
            </a:endParaRPr>
          </a:p>
        </p:txBody>
      </p:sp>
      <p:pic>
        <p:nvPicPr>
          <p:cNvPr id="170" name="Google Shape;170;p14" title="zfv_logo_kreis_high.png"/>
          <p:cNvPicPr preferRelativeResize="0"/>
          <p:nvPr/>
        </p:nvPicPr>
        <p:blipFill>
          <a:blip r:embed="rId3">
            <a:alphaModFix/>
          </a:blip>
          <a:stretch>
            <a:fillRect/>
          </a:stretch>
        </p:blipFill>
        <p:spPr>
          <a:xfrm>
            <a:off x="10805275" y="609400"/>
            <a:ext cx="731450" cy="731450"/>
          </a:xfrm>
          <a:prstGeom prst="rect">
            <a:avLst/>
          </a:prstGeom>
          <a:noFill/>
          <a:ln>
            <a:noFill/>
          </a:ln>
        </p:spPr>
      </p:pic>
      <p:sp>
        <p:nvSpPr>
          <p:cNvPr id="171" name="Google Shape;171;p14"/>
          <p:cNvSpPr txBox="1"/>
          <p:nvPr/>
        </p:nvSpPr>
        <p:spPr>
          <a:xfrm>
            <a:off x="6287850" y="1690700"/>
            <a:ext cx="5278200" cy="3363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500"/>
              </a:spcBef>
              <a:spcAft>
                <a:spcPts val="0"/>
              </a:spcAft>
              <a:buClr>
                <a:srgbClr val="000000"/>
              </a:buClr>
              <a:buSzPts val="1000"/>
              <a:buFont typeface="Arial"/>
              <a:buNone/>
            </a:pPr>
            <a:r>
              <a:rPr i="0" lang="de-DE" u="sng" cap="none" strike="noStrike">
                <a:solidFill>
                  <a:schemeClr val="dk1"/>
                </a:solidFill>
                <a:latin typeface="Open Sans Light"/>
                <a:ea typeface="Open Sans Light"/>
                <a:cs typeface="Open Sans Light"/>
                <a:sym typeface="Open Sans Light"/>
              </a:rPr>
              <a:t>Neu</a:t>
            </a:r>
            <a:r>
              <a:rPr i="0" lang="de-DE" u="none" cap="none" strike="noStrike">
                <a:solidFill>
                  <a:schemeClr val="dk1"/>
                </a:solidFill>
                <a:latin typeface="Open Sans Light"/>
                <a:ea typeface="Open Sans Light"/>
                <a:cs typeface="Open Sans Light"/>
                <a:sym typeface="Open Sans Light"/>
              </a:rPr>
              <a:t>:</a:t>
            </a:r>
            <a:endParaRPr i="0" u="none" cap="none" strike="noStrike">
              <a:solidFill>
                <a:srgbClr val="000000"/>
              </a:solidFill>
              <a:latin typeface="Open Sans Light"/>
              <a:ea typeface="Open Sans Light"/>
              <a:cs typeface="Open Sans Light"/>
              <a:sym typeface="Open Sans Light"/>
            </a:endParaRPr>
          </a:p>
          <a:p>
            <a:pPr indent="-368300" lvl="0" marL="342900" marR="0" rtl="0" algn="l">
              <a:lnSpc>
                <a:spcPct val="115000"/>
              </a:lnSpc>
              <a:spcBef>
                <a:spcPts val="500"/>
              </a:spcBef>
              <a:spcAft>
                <a:spcPts val="0"/>
              </a:spcAft>
              <a:buClr>
                <a:schemeClr val="dk1"/>
              </a:buClr>
              <a:buSzPts val="1400"/>
              <a:buFont typeface="Open Sans Light"/>
              <a:buAutoNum type="alphaLcParenR"/>
            </a:pPr>
            <a:r>
              <a:rPr i="0" lang="de-DE" u="none" cap="none" strike="noStrike">
                <a:solidFill>
                  <a:schemeClr val="dk1"/>
                </a:solidFill>
                <a:latin typeface="Open Sans Light"/>
                <a:ea typeface="Open Sans Light"/>
                <a:cs typeface="Open Sans Light"/>
                <a:sym typeface="Open Sans Light"/>
              </a:rPr>
              <a:t>Priorisierte Auflistung der Massnahmen, welche neu sind und eingeführt werden, nach Möglichkeit Benennung der notwendigen Ressourcen (h/$)</a:t>
            </a:r>
            <a:endParaRPr i="0" u="none" cap="none" strike="noStrike">
              <a:solidFill>
                <a:srgbClr val="000000"/>
              </a:solidFill>
              <a:latin typeface="Open Sans Light"/>
              <a:ea typeface="Open Sans Light"/>
              <a:cs typeface="Open Sans Light"/>
              <a:sym typeface="Open Sans Light"/>
            </a:endParaRPr>
          </a:p>
          <a:p>
            <a:pPr indent="-368300" lvl="0" marL="342900" marR="0" rtl="0" algn="l">
              <a:lnSpc>
                <a:spcPct val="115000"/>
              </a:lnSpc>
              <a:spcBef>
                <a:spcPts val="500"/>
              </a:spcBef>
              <a:spcAft>
                <a:spcPts val="0"/>
              </a:spcAft>
              <a:buClr>
                <a:schemeClr val="dk1"/>
              </a:buClr>
              <a:buSzPts val="1400"/>
              <a:buFont typeface="Open Sans Light"/>
              <a:buAutoNum type="alphaLcParenR"/>
            </a:pPr>
            <a:r>
              <a:rPr i="0" lang="de-DE" u="none" cap="none" strike="noStrike">
                <a:solidFill>
                  <a:schemeClr val="dk1"/>
                </a:solidFill>
                <a:latin typeface="Open Sans Light"/>
                <a:ea typeface="Open Sans Light"/>
                <a:cs typeface="Open Sans Light"/>
                <a:sym typeface="Open Sans Light"/>
              </a:rPr>
              <a:t>Etc.</a:t>
            </a:r>
            <a:endParaRPr i="0" u="none" cap="none" strike="noStrike">
              <a:solidFill>
                <a:schemeClr val="dk1"/>
              </a:solidFill>
              <a:latin typeface="Open Sans Light"/>
              <a:ea typeface="Open Sans Light"/>
              <a:cs typeface="Open Sans Light"/>
              <a:sym typeface="Open Sans Light"/>
            </a:endParaRPr>
          </a:p>
          <a:p>
            <a:pPr indent="0" lvl="0" marL="0" marR="0" rtl="0" algn="l">
              <a:lnSpc>
                <a:spcPct val="115000"/>
              </a:lnSpc>
              <a:spcBef>
                <a:spcPts val="500"/>
              </a:spcBef>
              <a:spcAft>
                <a:spcPts val="0"/>
              </a:spcAft>
              <a:buClr>
                <a:srgbClr val="000000"/>
              </a:buClr>
              <a:buSzPts val="1200"/>
              <a:buFont typeface="Arial"/>
              <a:buNone/>
            </a:pPr>
            <a:r>
              <a:t/>
            </a:r>
            <a:endParaRPr i="0" u="none" cap="none" strike="noStrike">
              <a:solidFill>
                <a:schemeClr val="dk1"/>
              </a:solidFill>
              <a:latin typeface="Open Sans Light"/>
              <a:ea typeface="Open Sans Light"/>
              <a:cs typeface="Open Sans Light"/>
              <a:sym typeface="Open Sans Light"/>
            </a:endParaRPr>
          </a:p>
          <a:p>
            <a:pPr indent="0" lvl="0" marL="0" marR="0" rtl="0" algn="l">
              <a:lnSpc>
                <a:spcPct val="115000"/>
              </a:lnSpc>
              <a:spcBef>
                <a:spcPts val="1000"/>
              </a:spcBef>
              <a:spcAft>
                <a:spcPts val="0"/>
              </a:spcAft>
              <a:buClr>
                <a:srgbClr val="000000"/>
              </a:buClr>
              <a:buSzPts val="1200"/>
              <a:buFont typeface="Arial"/>
              <a:buNone/>
            </a:pPr>
            <a:r>
              <a:rPr b="1" i="0" lang="de-DE" u="none" cap="none" strike="noStrike">
                <a:solidFill>
                  <a:schemeClr val="dk1"/>
                </a:solidFill>
                <a:latin typeface="Open Sans"/>
                <a:ea typeface="Open Sans"/>
                <a:cs typeface="Open Sans"/>
                <a:sym typeface="Open Sans"/>
              </a:rPr>
              <a:t>Evaluation</a:t>
            </a:r>
            <a:endParaRPr b="1" i="0" u="none" cap="none" strike="noStrike">
              <a:solidFill>
                <a:srgbClr val="000000"/>
              </a:solidFill>
              <a:latin typeface="Open Sans"/>
              <a:ea typeface="Open Sans"/>
              <a:cs typeface="Open Sans"/>
              <a:sym typeface="Open Sans"/>
            </a:endParaRPr>
          </a:p>
          <a:p>
            <a:pPr indent="0" lvl="0" marL="0" marR="0" rtl="0" algn="l">
              <a:lnSpc>
                <a:spcPct val="115000"/>
              </a:lnSpc>
              <a:spcBef>
                <a:spcPts val="1000"/>
              </a:spcBef>
              <a:spcAft>
                <a:spcPts val="0"/>
              </a:spcAft>
              <a:buClr>
                <a:srgbClr val="000000"/>
              </a:buClr>
              <a:buSzPts val="1000"/>
              <a:buFont typeface="Arial"/>
              <a:buNone/>
            </a:pPr>
            <a:r>
              <a:rPr i="0" lang="de-DE" u="none" cap="none" strike="noStrike">
                <a:solidFill>
                  <a:schemeClr val="dk1"/>
                </a:solidFill>
                <a:latin typeface="Open Sans Light"/>
                <a:ea typeface="Open Sans Light"/>
                <a:cs typeface="Open Sans Light"/>
                <a:sym typeface="Open Sans Light"/>
              </a:rPr>
              <a:t>Definiere die Kriterien, anhand die Entwicklung in diesem Handlungsfeld durch wen überprüft wird und wie Entscheidungen für Anpassungen gefällt werden</a:t>
            </a:r>
            <a:endParaRPr i="0" u="none" cap="none" strike="noStrike">
              <a:solidFill>
                <a:schemeClr val="dk1"/>
              </a:solidFill>
              <a:latin typeface="Open Sans Light"/>
              <a:ea typeface="Open Sans Light"/>
              <a:cs typeface="Open Sans Light"/>
              <a:sym typeface="Open Sans Light"/>
            </a:endParaRPr>
          </a:p>
          <a:p>
            <a:pPr indent="0" lvl="0" marL="0" marR="0" rtl="0" algn="l">
              <a:lnSpc>
                <a:spcPct val="115000"/>
              </a:lnSpc>
              <a:spcBef>
                <a:spcPts val="1000"/>
              </a:spcBef>
              <a:spcAft>
                <a:spcPts val="0"/>
              </a:spcAft>
              <a:buClr>
                <a:srgbClr val="000000"/>
              </a:buClr>
              <a:buSzPts val="1000"/>
              <a:buFont typeface="Arial"/>
              <a:buNone/>
            </a:pPr>
            <a:r>
              <a:rPr i="0" lang="de-DE" u="none" cap="none" strike="noStrike">
                <a:solidFill>
                  <a:schemeClr val="dk1"/>
                </a:solidFill>
                <a:latin typeface="Open Sans Light"/>
                <a:ea typeface="Open Sans Light"/>
                <a:cs typeface="Open Sans Light"/>
                <a:sym typeface="Open Sans Light"/>
              </a:rPr>
              <a:t>.</a:t>
            </a:r>
            <a:endParaRPr i="0" u="none" cap="none" strike="noStrike">
              <a:solidFill>
                <a:srgbClr val="000000"/>
              </a:solidFill>
              <a:latin typeface="Open Sans Light"/>
              <a:ea typeface="Open Sans Light"/>
              <a:cs typeface="Open Sans Light"/>
              <a:sym typeface="Open Sans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13"/>
          <p:cNvPicPr preferRelativeResize="0"/>
          <p:nvPr/>
        </p:nvPicPr>
        <p:blipFill rotWithShape="1">
          <a:blip r:embed="rId3">
            <a:alphaModFix/>
          </a:blip>
          <a:srcRect b="43265" l="9089" r="12956" t="-21219"/>
          <a:stretch/>
        </p:blipFill>
        <p:spPr>
          <a:xfrm>
            <a:off x="0" y="0"/>
            <a:ext cx="12192000" cy="6858002"/>
          </a:xfrm>
          <a:prstGeom prst="rect">
            <a:avLst/>
          </a:prstGeom>
          <a:noFill/>
          <a:ln>
            <a:noFill/>
          </a:ln>
        </p:spPr>
      </p:pic>
      <p:pic>
        <p:nvPicPr>
          <p:cNvPr id="177" name="Google Shape;177;p13" title="zfv_logo_kreis_high.png"/>
          <p:cNvPicPr preferRelativeResize="0"/>
          <p:nvPr/>
        </p:nvPicPr>
        <p:blipFill>
          <a:blip r:embed="rId4">
            <a:alphaModFix/>
          </a:blip>
          <a:stretch>
            <a:fillRect/>
          </a:stretch>
        </p:blipFill>
        <p:spPr>
          <a:xfrm>
            <a:off x="10805275" y="609400"/>
            <a:ext cx="731450" cy="731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de-DE" sz="3000">
                <a:solidFill>
                  <a:schemeClr val="accent4"/>
                </a:solidFill>
                <a:latin typeface="Open Sans"/>
                <a:ea typeface="Open Sans"/>
                <a:cs typeface="Open Sans"/>
                <a:sym typeface="Open Sans"/>
              </a:rPr>
              <a:t>Inhaltsverzeichnis</a:t>
            </a:r>
            <a:endParaRPr sz="3000">
              <a:solidFill>
                <a:schemeClr val="accent4"/>
              </a:solidFill>
              <a:latin typeface="Open Sans"/>
              <a:ea typeface="Open Sans"/>
              <a:cs typeface="Open Sans"/>
              <a:sym typeface="Open Sans"/>
            </a:endParaRPr>
          </a:p>
        </p:txBody>
      </p:sp>
      <p:pic>
        <p:nvPicPr>
          <p:cNvPr id="93" name="Google Shape;93;p2" title="zfv_logo_kreis_high.png"/>
          <p:cNvPicPr preferRelativeResize="0"/>
          <p:nvPr/>
        </p:nvPicPr>
        <p:blipFill>
          <a:blip r:embed="rId3">
            <a:alphaModFix/>
          </a:blip>
          <a:stretch>
            <a:fillRect/>
          </a:stretch>
        </p:blipFill>
        <p:spPr>
          <a:xfrm>
            <a:off x="10805275" y="609400"/>
            <a:ext cx="731450" cy="731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de-DE" sz="3000">
                <a:solidFill>
                  <a:schemeClr val="accent4"/>
                </a:solidFill>
                <a:latin typeface="Open Sans"/>
                <a:ea typeface="Open Sans"/>
                <a:cs typeface="Open Sans"/>
                <a:sym typeface="Open Sans"/>
              </a:rPr>
              <a:t>Prozess und Arbeitsgruppe</a:t>
            </a:r>
            <a:endParaRPr sz="3000">
              <a:solidFill>
                <a:schemeClr val="accent4"/>
              </a:solidFill>
              <a:latin typeface="Open Sans"/>
              <a:ea typeface="Open Sans"/>
              <a:cs typeface="Open Sans"/>
              <a:sym typeface="Open Sans"/>
            </a:endParaRPr>
          </a:p>
        </p:txBody>
      </p:sp>
      <p:sp>
        <p:nvSpPr>
          <p:cNvPr id="99" name="Google Shape;99;p3"/>
          <p:cNvSpPr txBox="1"/>
          <p:nvPr/>
        </p:nvSpPr>
        <p:spPr>
          <a:xfrm>
            <a:off x="704850" y="1859339"/>
            <a:ext cx="10566300" cy="181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i="0" lang="de-DE" u="none" cap="none" strike="noStrike">
                <a:solidFill>
                  <a:schemeClr val="dk1"/>
                </a:solidFill>
                <a:latin typeface="Open Sans Light"/>
                <a:ea typeface="Open Sans Light"/>
                <a:cs typeface="Open Sans Light"/>
                <a:sym typeface="Open Sans Light"/>
              </a:rPr>
              <a:t>Prozess</a:t>
            </a:r>
            <a:endParaRPr i="0" u="none" cap="none" strike="noStrike">
              <a:solidFill>
                <a:srgbClr val="000000"/>
              </a:solidFill>
              <a:latin typeface="Open Sans Light"/>
              <a:ea typeface="Open Sans Light"/>
              <a:cs typeface="Open Sans Light"/>
              <a:sym typeface="Open Sans Light"/>
            </a:endParaRPr>
          </a:p>
          <a:p>
            <a:pPr indent="-260350" lvl="0" marL="285750" marR="0" rtl="0" algn="l">
              <a:lnSpc>
                <a:spcPct val="100000"/>
              </a:lnSpc>
              <a:spcBef>
                <a:spcPts val="0"/>
              </a:spcBef>
              <a:spcAft>
                <a:spcPts val="0"/>
              </a:spcAft>
              <a:buClr>
                <a:schemeClr val="dk1"/>
              </a:buClr>
              <a:buSzPts val="1400"/>
              <a:buFont typeface="Open Sans Light"/>
              <a:buChar char="•"/>
            </a:pPr>
            <a:r>
              <a:rPr i="0" lang="de-DE" u="none" cap="none" strike="noStrike">
                <a:solidFill>
                  <a:schemeClr val="dk1"/>
                </a:solidFill>
                <a:latin typeface="Open Sans Light"/>
                <a:ea typeface="Open Sans Light"/>
                <a:cs typeface="Open Sans Light"/>
                <a:sym typeface="Open Sans Light"/>
              </a:rPr>
              <a:t>Aufzählung der Sitzungen mit Datum</a:t>
            </a:r>
            <a:endParaRPr i="0" u="none" cap="none" strike="noStrike">
              <a:solidFill>
                <a:srgbClr val="000000"/>
              </a:solidFill>
              <a:latin typeface="Open Sans Light"/>
              <a:ea typeface="Open Sans Light"/>
              <a:cs typeface="Open Sans Light"/>
              <a:sym typeface="Open Sans Light"/>
            </a:endParaRPr>
          </a:p>
          <a:p>
            <a:pPr indent="-171450" lvl="0" marL="285750" marR="0" rtl="0" algn="l">
              <a:lnSpc>
                <a:spcPct val="100000"/>
              </a:lnSpc>
              <a:spcBef>
                <a:spcPts val="0"/>
              </a:spcBef>
              <a:spcAft>
                <a:spcPts val="0"/>
              </a:spcAft>
              <a:buClr>
                <a:schemeClr val="dk1"/>
              </a:buClr>
              <a:buSzPts val="1800"/>
              <a:buFont typeface="Arial"/>
              <a:buNone/>
            </a:pPr>
            <a:r>
              <a:t/>
            </a:r>
            <a:endParaRPr i="0" u="none" cap="none" strike="noStrike">
              <a:solidFill>
                <a:schemeClr val="dk1"/>
              </a:solidFill>
              <a:latin typeface="Open Sans Light"/>
              <a:ea typeface="Open Sans Light"/>
              <a:cs typeface="Open Sans Light"/>
              <a:sym typeface="Open Sans Light"/>
            </a:endParaRPr>
          </a:p>
          <a:p>
            <a:pPr indent="-171450" lvl="0" marL="285750" marR="0" rtl="0" algn="l">
              <a:lnSpc>
                <a:spcPct val="100000"/>
              </a:lnSpc>
              <a:spcBef>
                <a:spcPts val="0"/>
              </a:spcBef>
              <a:spcAft>
                <a:spcPts val="0"/>
              </a:spcAft>
              <a:buClr>
                <a:schemeClr val="dk1"/>
              </a:buClr>
              <a:buSzPts val="1800"/>
              <a:buFont typeface="Arial"/>
              <a:buNone/>
            </a:pPr>
            <a:r>
              <a:t/>
            </a:r>
            <a:endParaRPr i="0" u="none" cap="none" strike="noStrike">
              <a:solidFill>
                <a:schemeClr val="dk1"/>
              </a:solidFill>
              <a:latin typeface="Open Sans Light"/>
              <a:ea typeface="Open Sans Light"/>
              <a:cs typeface="Open Sans Light"/>
              <a:sym typeface="Open Sans Light"/>
            </a:endParaRPr>
          </a:p>
          <a:p>
            <a:pPr indent="-171450" lvl="0" marL="285750" marR="0" rtl="0" algn="l">
              <a:lnSpc>
                <a:spcPct val="100000"/>
              </a:lnSpc>
              <a:spcBef>
                <a:spcPts val="0"/>
              </a:spcBef>
              <a:spcAft>
                <a:spcPts val="0"/>
              </a:spcAft>
              <a:buClr>
                <a:schemeClr val="dk1"/>
              </a:buClr>
              <a:buSzPts val="1800"/>
              <a:buFont typeface="Arial"/>
              <a:buNone/>
            </a:pPr>
            <a:r>
              <a:t/>
            </a:r>
            <a:endParaRPr i="0" u="none" cap="none" strike="noStrike">
              <a:solidFill>
                <a:schemeClr val="dk1"/>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1800"/>
              <a:buFont typeface="Arial"/>
              <a:buNone/>
            </a:pPr>
            <a:r>
              <a:rPr i="0" lang="de-DE" u="none" cap="none" strike="noStrike">
                <a:solidFill>
                  <a:schemeClr val="dk1"/>
                </a:solidFill>
                <a:latin typeface="Open Sans Light"/>
                <a:ea typeface="Open Sans Light"/>
                <a:cs typeface="Open Sans Light"/>
                <a:sym typeface="Open Sans Light"/>
              </a:rPr>
              <a:t>Arbeitsgruppezusammensetzung</a:t>
            </a:r>
            <a:endParaRPr i="0" u="none" cap="none" strike="noStrike">
              <a:solidFill>
                <a:srgbClr val="000000"/>
              </a:solidFill>
              <a:latin typeface="Open Sans Light"/>
              <a:ea typeface="Open Sans Light"/>
              <a:cs typeface="Open Sans Light"/>
              <a:sym typeface="Open Sans Light"/>
            </a:endParaRPr>
          </a:p>
          <a:p>
            <a:pPr indent="-260350" lvl="0" marL="285750" marR="0" rtl="0" algn="l">
              <a:lnSpc>
                <a:spcPct val="100000"/>
              </a:lnSpc>
              <a:spcBef>
                <a:spcPts val="0"/>
              </a:spcBef>
              <a:spcAft>
                <a:spcPts val="0"/>
              </a:spcAft>
              <a:buClr>
                <a:schemeClr val="dk1"/>
              </a:buClr>
              <a:buSzPts val="1400"/>
              <a:buFont typeface="Open Sans Light"/>
              <a:buChar char="•"/>
            </a:pPr>
            <a:r>
              <a:rPr i="0" lang="de-DE" u="none" cap="none" strike="noStrike">
                <a:solidFill>
                  <a:schemeClr val="dk1"/>
                </a:solidFill>
                <a:latin typeface="Open Sans Light"/>
                <a:ea typeface="Open Sans Light"/>
                <a:cs typeface="Open Sans Light"/>
                <a:sym typeface="Open Sans Light"/>
              </a:rPr>
              <a:t>Aufführung der Mitwirkenden</a:t>
            </a:r>
            <a:endParaRPr i="0" u="none" cap="none" strike="noStrike">
              <a:solidFill>
                <a:srgbClr val="000000"/>
              </a:solidFill>
              <a:latin typeface="Open Sans Light"/>
              <a:ea typeface="Open Sans Light"/>
              <a:cs typeface="Open Sans Light"/>
              <a:sym typeface="Open Sans Light"/>
            </a:endParaRPr>
          </a:p>
          <a:p>
            <a:pPr indent="-171450" lvl="0" marL="285750" marR="0" rtl="0" algn="l">
              <a:lnSpc>
                <a:spcPct val="100000"/>
              </a:lnSpc>
              <a:spcBef>
                <a:spcPts val="0"/>
              </a:spcBef>
              <a:spcAft>
                <a:spcPts val="0"/>
              </a:spcAft>
              <a:buClr>
                <a:schemeClr val="dk1"/>
              </a:buClr>
              <a:buSzPts val="1800"/>
              <a:buFont typeface="Arial"/>
              <a:buNone/>
            </a:pPr>
            <a:r>
              <a:t/>
            </a:r>
            <a:endParaRPr i="0" u="none" cap="none" strike="noStrike">
              <a:solidFill>
                <a:schemeClr val="dk1"/>
              </a:solidFill>
              <a:latin typeface="Open Sans Light"/>
              <a:ea typeface="Open Sans Light"/>
              <a:cs typeface="Open Sans Light"/>
              <a:sym typeface="Open Sans Light"/>
            </a:endParaRPr>
          </a:p>
        </p:txBody>
      </p:sp>
      <p:pic>
        <p:nvPicPr>
          <p:cNvPr id="100" name="Google Shape;100;p3" title="zfv_logo_kreis_high.png"/>
          <p:cNvPicPr preferRelativeResize="0"/>
          <p:nvPr/>
        </p:nvPicPr>
        <p:blipFill>
          <a:blip r:embed="rId3">
            <a:alphaModFix/>
          </a:blip>
          <a:stretch>
            <a:fillRect/>
          </a:stretch>
        </p:blipFill>
        <p:spPr>
          <a:xfrm>
            <a:off x="10805275" y="609400"/>
            <a:ext cx="731450" cy="731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Play"/>
              <a:buNone/>
            </a:pPr>
            <a:r>
              <a:rPr lang="de-DE" sz="3000">
                <a:solidFill>
                  <a:schemeClr val="accent4"/>
                </a:solidFill>
                <a:latin typeface="Open Sans"/>
                <a:ea typeface="Open Sans"/>
                <a:cs typeface="Open Sans"/>
                <a:sym typeface="Open Sans"/>
              </a:rPr>
              <a:t>Analyse – Aufzählung der wesentlichen Stärken</a:t>
            </a:r>
            <a:endParaRPr sz="3000">
              <a:solidFill>
                <a:schemeClr val="accent4"/>
              </a:solidFill>
              <a:latin typeface="Open Sans"/>
              <a:ea typeface="Open Sans"/>
              <a:cs typeface="Open Sans"/>
              <a:sym typeface="Open Sans"/>
            </a:endParaRPr>
          </a:p>
        </p:txBody>
      </p:sp>
      <p:sp>
        <p:nvSpPr>
          <p:cNvPr id="106" name="Google Shape;106;p4"/>
          <p:cNvSpPr txBox="1"/>
          <p:nvPr/>
        </p:nvSpPr>
        <p:spPr>
          <a:xfrm>
            <a:off x="1009650" y="1690688"/>
            <a:ext cx="10566300" cy="4922400"/>
          </a:xfrm>
          <a:prstGeom prst="rect">
            <a:avLst/>
          </a:prstGeom>
          <a:noFill/>
          <a:ln>
            <a:noFill/>
          </a:ln>
        </p:spPr>
        <p:txBody>
          <a:bodyPr anchorCtr="0" anchor="t" bIns="45700" lIns="91425" spcFirstLastPara="1" rIns="91425" wrap="square" tIns="45700">
            <a:spAutoFit/>
          </a:bodyPr>
          <a:lstStyle/>
          <a:p>
            <a:pPr indent="-304800" lvl="0" marL="457200" marR="0" rtl="0" algn="l">
              <a:lnSpc>
                <a:spcPct val="115000"/>
              </a:lnSpc>
              <a:spcBef>
                <a:spcPts val="0"/>
              </a:spcBef>
              <a:spcAft>
                <a:spcPts val="0"/>
              </a:spcAft>
              <a:buClr>
                <a:schemeClr val="dk1"/>
              </a:buClr>
              <a:buSzPts val="1200"/>
              <a:buFont typeface="Open Sans Light"/>
              <a:buAutoNum type="arabicPeriod"/>
            </a:pPr>
            <a:r>
              <a:rPr i="0" lang="de-DE" sz="1200" u="none" cap="none" strike="noStrike">
                <a:solidFill>
                  <a:schemeClr val="dk1"/>
                </a:solidFill>
                <a:latin typeface="Open Sans Light"/>
                <a:ea typeface="Open Sans Light"/>
                <a:cs typeface="Open Sans Light"/>
                <a:sym typeface="Open Sans Light"/>
              </a:rPr>
              <a:t>Engagiertes und qualifiziertes Team: Das Team auf der Geschäftsstelle zeigt ein hohes Maß an Engagement und Motivation. Die Zusammenarbeit ist positiv, offen und effektiv. Teamkultur! Zielorientierung.</a:t>
            </a:r>
            <a:endParaRPr i="0" sz="1400" u="none" cap="none" strike="noStrike">
              <a:solidFill>
                <a:srgbClr val="000000"/>
              </a:solidFill>
              <a:latin typeface="Open Sans Light"/>
              <a:ea typeface="Open Sans Light"/>
              <a:cs typeface="Open Sans Light"/>
              <a:sym typeface="Open Sans Light"/>
            </a:endParaRPr>
          </a:p>
          <a:p>
            <a:pPr indent="-304800" lvl="0" marL="457200" marR="0" rtl="0" algn="l">
              <a:lnSpc>
                <a:spcPct val="115000"/>
              </a:lnSpc>
              <a:spcBef>
                <a:spcPts val="0"/>
              </a:spcBef>
              <a:spcAft>
                <a:spcPts val="0"/>
              </a:spcAft>
              <a:buClr>
                <a:schemeClr val="dk1"/>
              </a:buClr>
              <a:buSzPts val="1200"/>
              <a:buFont typeface="Open Sans Light"/>
              <a:buAutoNum type="arabicPeriod"/>
            </a:pPr>
            <a:r>
              <a:rPr i="0" lang="de-DE" sz="1200" u="none" cap="none" strike="noStrike">
                <a:solidFill>
                  <a:schemeClr val="dk1"/>
                </a:solidFill>
                <a:latin typeface="Open Sans Light"/>
                <a:ea typeface="Open Sans Light"/>
                <a:cs typeface="Open Sans Light"/>
                <a:sym typeface="Open Sans Light"/>
              </a:rPr>
              <a:t>Führungsstil: Es besteht ein hohes Vertrauen in die Mitarbeitenden, was die Motivation fördert. Selbständiges Arbeiten und ein großer Gestaltungsspielraum werden geschätzt. Führung und Akzeptanz (inklusive Elternkontakte).</a:t>
            </a:r>
            <a:endParaRPr i="0" sz="1400" u="none" cap="none" strike="noStrike">
              <a:solidFill>
                <a:srgbClr val="000000"/>
              </a:solidFill>
              <a:latin typeface="Open Sans Light"/>
              <a:ea typeface="Open Sans Light"/>
              <a:cs typeface="Open Sans Light"/>
              <a:sym typeface="Open Sans Light"/>
            </a:endParaRPr>
          </a:p>
          <a:p>
            <a:pPr indent="-304800" lvl="0" marL="457200" marR="0" rtl="0" algn="l">
              <a:lnSpc>
                <a:spcPct val="115000"/>
              </a:lnSpc>
              <a:spcBef>
                <a:spcPts val="0"/>
              </a:spcBef>
              <a:spcAft>
                <a:spcPts val="0"/>
              </a:spcAft>
              <a:buClr>
                <a:schemeClr val="dk1"/>
              </a:buClr>
              <a:buSzPts val="1200"/>
              <a:buFont typeface="Open Sans Light"/>
              <a:buAutoNum type="arabicPeriod"/>
            </a:pPr>
            <a:r>
              <a:rPr i="0" lang="de-DE" sz="1200" u="none" cap="none" strike="noStrike">
                <a:solidFill>
                  <a:schemeClr val="dk1"/>
                </a:solidFill>
                <a:latin typeface="Open Sans Light"/>
                <a:ea typeface="Open Sans Light"/>
                <a:cs typeface="Open Sans Light"/>
                <a:sym typeface="Open Sans Light"/>
              </a:rPr>
              <a:t>Vielfalt und Engagement: Der Vorstand ist breit aufgestellt und divers, bestehend aus erfahrenen Mitgliedern mit umfangreichem Fachwissen. Mitglieder sind engagiert und bereit, sich für den Verband und die Branche einzusetzen. Wohl der Kinder.</a:t>
            </a:r>
            <a:endParaRPr i="0" sz="1400" u="none" cap="none" strike="noStrike">
              <a:solidFill>
                <a:srgbClr val="000000"/>
              </a:solidFill>
              <a:latin typeface="Open Sans Light"/>
              <a:ea typeface="Open Sans Light"/>
              <a:cs typeface="Open Sans Light"/>
              <a:sym typeface="Open Sans Light"/>
            </a:endParaRPr>
          </a:p>
          <a:p>
            <a:pPr indent="-304800" lvl="0" marL="457200" marR="0" rtl="0" algn="l">
              <a:lnSpc>
                <a:spcPct val="115000"/>
              </a:lnSpc>
              <a:spcBef>
                <a:spcPts val="0"/>
              </a:spcBef>
              <a:spcAft>
                <a:spcPts val="0"/>
              </a:spcAft>
              <a:buClr>
                <a:schemeClr val="dk1"/>
              </a:buClr>
              <a:buSzPts val="1200"/>
              <a:buFont typeface="Open Sans Light"/>
              <a:buAutoNum type="arabicPeriod"/>
            </a:pPr>
            <a:r>
              <a:rPr i="0" lang="de-DE" sz="1200" u="none" cap="none" strike="noStrike">
                <a:solidFill>
                  <a:schemeClr val="dk1"/>
                </a:solidFill>
                <a:latin typeface="Open Sans Light"/>
                <a:ea typeface="Open Sans Light"/>
                <a:cs typeface="Open Sans Light"/>
                <a:sym typeface="Open Sans Light"/>
              </a:rPr>
              <a:t>Agilität und Eigenverantwortlichkeit: kibesuisse hat eine agile Organisationskultur, in der Eigenverantwortlichkeit und Flexibilität zentrale Werte sind. Wie lässt sich die Netzwerkstruktur verbessern? Was bedeutet Flexibilität konkret?</a:t>
            </a:r>
            <a:endParaRPr i="0" sz="1400" u="none" cap="none" strike="noStrike">
              <a:solidFill>
                <a:srgbClr val="000000"/>
              </a:solidFill>
              <a:latin typeface="Open Sans Light"/>
              <a:ea typeface="Open Sans Light"/>
              <a:cs typeface="Open Sans Light"/>
              <a:sym typeface="Open Sans Light"/>
            </a:endParaRPr>
          </a:p>
          <a:p>
            <a:pPr indent="-304800" lvl="0" marL="457200" marR="0" rtl="0" algn="l">
              <a:lnSpc>
                <a:spcPct val="115000"/>
              </a:lnSpc>
              <a:spcBef>
                <a:spcPts val="0"/>
              </a:spcBef>
              <a:spcAft>
                <a:spcPts val="0"/>
              </a:spcAft>
              <a:buClr>
                <a:schemeClr val="dk1"/>
              </a:buClr>
              <a:buSzPts val="1200"/>
              <a:buFont typeface="Open Sans Light"/>
              <a:buAutoNum type="arabicPeriod"/>
            </a:pPr>
            <a:r>
              <a:rPr i="0" lang="de-DE" sz="1200" u="none" cap="none" strike="noStrike">
                <a:solidFill>
                  <a:schemeClr val="dk1"/>
                </a:solidFill>
                <a:latin typeface="Open Sans Light"/>
                <a:ea typeface="Open Sans Light"/>
                <a:cs typeface="Open Sans Light"/>
                <a:sym typeface="Open Sans Light"/>
              </a:rPr>
              <a:t>Qualität und Kindeswohl im Zentrum: Die Qualität der Betreuung und das Wohl der Kinder stehen im Mittelpunkt der Arbeit von kibesuisse.</a:t>
            </a:r>
            <a:endParaRPr i="0" sz="1400" u="none" cap="none" strike="noStrike">
              <a:solidFill>
                <a:srgbClr val="000000"/>
              </a:solidFill>
              <a:latin typeface="Open Sans Light"/>
              <a:ea typeface="Open Sans Light"/>
              <a:cs typeface="Open Sans Light"/>
              <a:sym typeface="Open Sans Light"/>
            </a:endParaRPr>
          </a:p>
          <a:p>
            <a:pPr indent="-304800" lvl="0" marL="457200" marR="0" rtl="0" algn="l">
              <a:lnSpc>
                <a:spcPct val="115000"/>
              </a:lnSpc>
              <a:spcBef>
                <a:spcPts val="0"/>
              </a:spcBef>
              <a:spcAft>
                <a:spcPts val="0"/>
              </a:spcAft>
              <a:buClr>
                <a:schemeClr val="dk1"/>
              </a:buClr>
              <a:buSzPts val="1200"/>
              <a:buFont typeface="Open Sans Light"/>
              <a:buAutoNum type="arabicPeriod"/>
            </a:pPr>
            <a:r>
              <a:rPr i="0" lang="de-DE" sz="1200" u="none" cap="none" strike="noStrike">
                <a:solidFill>
                  <a:schemeClr val="dk1"/>
                </a:solidFill>
                <a:latin typeface="Open Sans Light"/>
                <a:ea typeface="Open Sans Light"/>
                <a:cs typeface="Open Sans Light"/>
                <a:sym typeface="Open Sans Light"/>
              </a:rPr>
              <a:t>Regionale Strukturen: Die Mitglieder haben aktive Beteiligungs- und Gestaltungsmöglichkeiten in den Regionen, was ihre Einbindung und Engagement fördert.</a:t>
            </a:r>
            <a:endParaRPr i="0" sz="1400" u="none" cap="none" strike="noStrike">
              <a:solidFill>
                <a:srgbClr val="000000"/>
              </a:solidFill>
              <a:latin typeface="Open Sans Light"/>
              <a:ea typeface="Open Sans Light"/>
              <a:cs typeface="Open Sans Light"/>
              <a:sym typeface="Open Sans Light"/>
            </a:endParaRPr>
          </a:p>
          <a:p>
            <a:pPr indent="-304800" lvl="0" marL="457200" marR="0" rtl="0" algn="l">
              <a:lnSpc>
                <a:spcPct val="115000"/>
              </a:lnSpc>
              <a:spcBef>
                <a:spcPts val="0"/>
              </a:spcBef>
              <a:spcAft>
                <a:spcPts val="0"/>
              </a:spcAft>
              <a:buClr>
                <a:schemeClr val="dk1"/>
              </a:buClr>
              <a:buSzPts val="1200"/>
              <a:buFont typeface="Open Sans Light"/>
              <a:buAutoNum type="arabicPeriod"/>
            </a:pPr>
            <a:r>
              <a:rPr i="0" lang="de-DE" sz="1200" u="none" cap="none" strike="noStrike">
                <a:solidFill>
                  <a:schemeClr val="dk1"/>
                </a:solidFill>
                <a:latin typeface="Open Sans Light"/>
                <a:ea typeface="Open Sans Light"/>
                <a:cs typeface="Open Sans Light"/>
                <a:sym typeface="Open Sans Light"/>
              </a:rPr>
              <a:t>Gute Medienarbeit und Social Media Präsenz: Effektive Medienarbeit und regelmäßige Kommunikation über Social Media stärken das positive Image und die Präsenz von kibesuisse in der Öffentlichkeit.</a:t>
            </a:r>
            <a:endParaRPr i="0" sz="1400" u="none" cap="none" strike="noStrike">
              <a:solidFill>
                <a:srgbClr val="000000"/>
              </a:solidFill>
              <a:latin typeface="Open Sans Light"/>
              <a:ea typeface="Open Sans Light"/>
              <a:cs typeface="Open Sans Light"/>
              <a:sym typeface="Open Sans Light"/>
            </a:endParaRPr>
          </a:p>
          <a:p>
            <a:pPr indent="-304800" lvl="0" marL="457200" marR="0" rtl="0" algn="l">
              <a:lnSpc>
                <a:spcPct val="115000"/>
              </a:lnSpc>
              <a:spcBef>
                <a:spcPts val="0"/>
              </a:spcBef>
              <a:spcAft>
                <a:spcPts val="0"/>
              </a:spcAft>
              <a:buClr>
                <a:schemeClr val="dk1"/>
              </a:buClr>
              <a:buSzPts val="1200"/>
              <a:buFont typeface="Open Sans Light"/>
              <a:buAutoNum type="arabicPeriod"/>
            </a:pPr>
            <a:r>
              <a:rPr i="0" lang="de-DE" sz="1200" u="none" cap="none" strike="noStrike">
                <a:solidFill>
                  <a:schemeClr val="dk1"/>
                </a:solidFill>
                <a:latin typeface="Open Sans Light"/>
                <a:ea typeface="Open Sans Light"/>
                <a:cs typeface="Open Sans Light"/>
                <a:sym typeface="Open Sans Light"/>
              </a:rPr>
              <a:t>Stabile finanzielle Grundlage: Die Organisation hat eine stabile Mitgliederbasis und vielfältige Finanzierungsquellen, die finanzielle Unabhängigkeit gewährleisten. Finanzierungsstrategie? Wie können wir das umsetzen?</a:t>
            </a:r>
            <a:endParaRPr i="0" sz="1400" u="none" cap="none" strike="noStrike">
              <a:solidFill>
                <a:srgbClr val="000000"/>
              </a:solidFill>
              <a:latin typeface="Open Sans Light"/>
              <a:ea typeface="Open Sans Light"/>
              <a:cs typeface="Open Sans Light"/>
              <a:sym typeface="Open Sans Light"/>
            </a:endParaRPr>
          </a:p>
          <a:p>
            <a:pPr indent="-304800" lvl="0" marL="457200" marR="0" rtl="0" algn="l">
              <a:lnSpc>
                <a:spcPct val="115000"/>
              </a:lnSpc>
              <a:spcBef>
                <a:spcPts val="0"/>
              </a:spcBef>
              <a:spcAft>
                <a:spcPts val="0"/>
              </a:spcAft>
              <a:buClr>
                <a:schemeClr val="dk1"/>
              </a:buClr>
              <a:buSzPts val="1200"/>
              <a:buFont typeface="Open Sans Light"/>
              <a:buAutoNum type="arabicPeriod"/>
            </a:pPr>
            <a:r>
              <a:rPr i="0" lang="de-DE" sz="1200" u="none" cap="none" strike="noStrike">
                <a:solidFill>
                  <a:schemeClr val="dk1"/>
                </a:solidFill>
                <a:latin typeface="Open Sans Light"/>
                <a:ea typeface="Open Sans Light"/>
                <a:cs typeface="Open Sans Light"/>
                <a:sym typeface="Open Sans Light"/>
              </a:rPr>
              <a:t>Mehr Sichtbarkeit in Bundesbern: Die Präsenz und Wahrnehmung des Verbandes in der Bundespolitik erhöhen. Mehr proaktive Medienarbeit, um die Anliegen und Erfolge des Verbandes besser zu vermitteln.</a:t>
            </a:r>
            <a:endParaRPr i="0" sz="1400" u="none" cap="none" strike="noStrike">
              <a:solidFill>
                <a:srgbClr val="000000"/>
              </a:solidFill>
              <a:latin typeface="Open Sans Light"/>
              <a:ea typeface="Open Sans Light"/>
              <a:cs typeface="Open Sans Light"/>
              <a:sym typeface="Open Sans Light"/>
            </a:endParaRPr>
          </a:p>
          <a:p>
            <a:pPr indent="-304800" lvl="0" marL="457200" marR="0" rtl="0" algn="l">
              <a:lnSpc>
                <a:spcPct val="115000"/>
              </a:lnSpc>
              <a:spcBef>
                <a:spcPts val="0"/>
              </a:spcBef>
              <a:spcAft>
                <a:spcPts val="0"/>
              </a:spcAft>
              <a:buClr>
                <a:schemeClr val="dk1"/>
              </a:buClr>
              <a:buSzPts val="1200"/>
              <a:buFont typeface="Open Sans Light"/>
              <a:buAutoNum type="arabicPeriod"/>
            </a:pPr>
            <a:r>
              <a:rPr i="0" lang="de-DE" sz="1200" u="none" cap="none" strike="noStrike">
                <a:solidFill>
                  <a:schemeClr val="dk1"/>
                </a:solidFill>
                <a:latin typeface="Open Sans Light"/>
                <a:ea typeface="Open Sans Light"/>
                <a:cs typeface="Open Sans Light"/>
                <a:sym typeface="Open Sans Light"/>
              </a:rPr>
              <a:t>Effektive Lobbying für die Branche: Einflussnahme auf politische Entscheidungen, die die Branche betreffen. Ein klares und erkennbares Profil des Verbandes entwickeln und kommunizieren.</a:t>
            </a:r>
            <a:endParaRPr i="0" sz="1400" u="none" cap="none" strike="noStrike">
              <a:solidFill>
                <a:srgbClr val="000000"/>
              </a:solidFill>
              <a:latin typeface="Open Sans Light"/>
              <a:ea typeface="Open Sans Light"/>
              <a:cs typeface="Open Sans Light"/>
              <a:sym typeface="Open Sans Light"/>
            </a:endParaRPr>
          </a:p>
          <a:p>
            <a:pPr indent="-304800" lvl="0" marL="457200" marR="0" rtl="0" algn="l">
              <a:lnSpc>
                <a:spcPct val="115000"/>
              </a:lnSpc>
              <a:spcBef>
                <a:spcPts val="0"/>
              </a:spcBef>
              <a:spcAft>
                <a:spcPts val="0"/>
              </a:spcAft>
              <a:buClr>
                <a:schemeClr val="dk1"/>
              </a:buClr>
              <a:buSzPts val="1200"/>
              <a:buFont typeface="Open Sans Light"/>
              <a:buAutoNum type="arabicPeriod"/>
            </a:pPr>
            <a:r>
              <a:rPr i="0" lang="de-DE" sz="1200" u="none" cap="none" strike="noStrike">
                <a:solidFill>
                  <a:schemeClr val="dk1"/>
                </a:solidFill>
                <a:latin typeface="Open Sans Light"/>
                <a:ea typeface="Open Sans Light"/>
                <a:cs typeface="Open Sans Light"/>
                <a:sym typeface="Open Sans Light"/>
              </a:rPr>
              <a:t>Positionierung durch Staat &amp; Subventionen: Die Rolle des Verbandes in der staatlichen Förderung und Subventionierung von Kinderbetreuungseinrichtungen stärken. Eine einheitliche und starke Stimme für die gesamte Branche aus allen Sprachregionen sicherstellen.</a:t>
            </a:r>
            <a:endParaRPr i="0" sz="1400" u="none" cap="none" strike="noStrike">
              <a:solidFill>
                <a:srgbClr val="000000"/>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1200"/>
              <a:buFont typeface="Arial"/>
              <a:buNone/>
            </a:pPr>
            <a:r>
              <a:t/>
            </a:r>
            <a:endParaRPr i="0" sz="1200" u="none" cap="none" strike="noStrike">
              <a:solidFill>
                <a:schemeClr val="dk1"/>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1200"/>
              <a:buFont typeface="Arial"/>
              <a:buNone/>
            </a:pPr>
            <a:r>
              <a:t/>
            </a:r>
            <a:endParaRPr i="0" sz="1200" u="none" cap="none" strike="noStrike">
              <a:solidFill>
                <a:schemeClr val="dk1"/>
              </a:solidFill>
              <a:latin typeface="Open Sans Light"/>
              <a:ea typeface="Open Sans Light"/>
              <a:cs typeface="Open Sans Light"/>
              <a:sym typeface="Open Sans Light"/>
            </a:endParaRPr>
          </a:p>
        </p:txBody>
      </p:sp>
      <p:pic>
        <p:nvPicPr>
          <p:cNvPr id="107" name="Google Shape;107;p4" title="zfv_logo_kreis_high.png"/>
          <p:cNvPicPr preferRelativeResize="0"/>
          <p:nvPr/>
        </p:nvPicPr>
        <p:blipFill>
          <a:blip r:embed="rId3">
            <a:alphaModFix/>
          </a:blip>
          <a:stretch>
            <a:fillRect/>
          </a:stretch>
        </p:blipFill>
        <p:spPr>
          <a:xfrm>
            <a:off x="10805275" y="609400"/>
            <a:ext cx="731450" cy="731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Play"/>
              <a:buNone/>
            </a:pPr>
            <a:r>
              <a:rPr lang="de-DE" sz="3000">
                <a:solidFill>
                  <a:schemeClr val="accent4"/>
                </a:solidFill>
                <a:latin typeface="Open Sans"/>
                <a:ea typeface="Open Sans"/>
                <a:cs typeface="Open Sans"/>
                <a:sym typeface="Open Sans"/>
              </a:rPr>
              <a:t>Analyse – Aufzählung der wesentlichen Schwächen</a:t>
            </a:r>
            <a:endParaRPr sz="3000">
              <a:solidFill>
                <a:schemeClr val="accent4"/>
              </a:solidFill>
              <a:latin typeface="Open Sans"/>
              <a:ea typeface="Open Sans"/>
              <a:cs typeface="Open Sans"/>
              <a:sym typeface="Open Sans"/>
            </a:endParaRPr>
          </a:p>
        </p:txBody>
      </p:sp>
      <p:sp>
        <p:nvSpPr>
          <p:cNvPr id="113" name="Google Shape;113;p5"/>
          <p:cNvSpPr txBox="1"/>
          <p:nvPr/>
        </p:nvSpPr>
        <p:spPr>
          <a:xfrm>
            <a:off x="1009650" y="1690688"/>
            <a:ext cx="10566300" cy="2613600"/>
          </a:xfrm>
          <a:prstGeom prst="rect">
            <a:avLst/>
          </a:prstGeom>
          <a:noFill/>
          <a:ln>
            <a:noFill/>
          </a:ln>
        </p:spPr>
        <p:txBody>
          <a:bodyPr anchorCtr="0" anchor="t" bIns="45700" lIns="91425" spcFirstLastPara="1" rIns="91425" wrap="square" tIns="45700">
            <a:spAutoFit/>
          </a:bodyPr>
          <a:lstStyle/>
          <a:p>
            <a:pPr indent="-304800" lvl="0" marL="457200" marR="0" rtl="0" algn="l">
              <a:lnSpc>
                <a:spcPct val="115000"/>
              </a:lnSpc>
              <a:spcBef>
                <a:spcPts val="0"/>
              </a:spcBef>
              <a:spcAft>
                <a:spcPts val="0"/>
              </a:spcAft>
              <a:buClr>
                <a:schemeClr val="dk1"/>
              </a:buClr>
              <a:buSzPts val="1200"/>
              <a:buFont typeface="Open Sans Light"/>
              <a:buAutoNum type="arabicPeriod"/>
            </a:pPr>
            <a:r>
              <a:rPr i="0" lang="de-DE" sz="1200" u="none" cap="none" strike="noStrike">
                <a:solidFill>
                  <a:schemeClr val="dk1"/>
                </a:solidFill>
                <a:latin typeface="Open Sans Light"/>
                <a:ea typeface="Open Sans Light"/>
                <a:cs typeface="Open Sans Light"/>
                <a:sym typeface="Open Sans Light"/>
              </a:rPr>
              <a:t>Hohe Fluktuation: Es gibt eine hohe Fluktuation bei den Mitarbeitenden, was zu einem kontinuierlichen Verlust von Know-how und einer Beeinträchtigung der Betriebskultur führt. Warum diese Fluktuation? Nachfolgeplanung wichtig.</a:t>
            </a:r>
            <a:endParaRPr i="0" sz="1400" u="none" cap="none" strike="noStrike">
              <a:solidFill>
                <a:srgbClr val="000000"/>
              </a:solidFill>
              <a:latin typeface="Open Sans Light"/>
              <a:ea typeface="Open Sans Light"/>
              <a:cs typeface="Open Sans Light"/>
              <a:sym typeface="Open Sans Light"/>
            </a:endParaRPr>
          </a:p>
          <a:p>
            <a:pPr indent="-304800" lvl="0" marL="457200" marR="0" rtl="0" algn="l">
              <a:lnSpc>
                <a:spcPct val="115000"/>
              </a:lnSpc>
              <a:spcBef>
                <a:spcPts val="0"/>
              </a:spcBef>
              <a:spcAft>
                <a:spcPts val="0"/>
              </a:spcAft>
              <a:buClr>
                <a:schemeClr val="dk1"/>
              </a:buClr>
              <a:buSzPts val="1200"/>
              <a:buFont typeface="Open Sans Light"/>
              <a:buAutoNum type="arabicPeriod"/>
            </a:pPr>
            <a:r>
              <a:rPr i="0" lang="de-DE" sz="1200" u="none" cap="none" strike="noStrike">
                <a:solidFill>
                  <a:schemeClr val="dk1"/>
                </a:solidFill>
                <a:latin typeface="Open Sans Light"/>
                <a:ea typeface="Open Sans Light"/>
                <a:cs typeface="Open Sans Light"/>
                <a:sym typeface="Open Sans Light"/>
              </a:rPr>
              <a:t>Tiefe Löhne und Ressourcenmangel: Die Löhne sind eher niedrig und es gibt wenige Ressourcen, was zu vielen Teilzeitstellen und Abstimmungsproblemen führt. Kreisaufwand, viele Teilzeitkräfte, die Führungsaufgaben haben (zu intensiv?).</a:t>
            </a:r>
            <a:endParaRPr i="0" sz="1400" u="none" cap="none" strike="noStrike">
              <a:solidFill>
                <a:srgbClr val="000000"/>
              </a:solidFill>
              <a:latin typeface="Open Sans Light"/>
              <a:ea typeface="Open Sans Light"/>
              <a:cs typeface="Open Sans Light"/>
              <a:sym typeface="Open Sans Light"/>
            </a:endParaRPr>
          </a:p>
          <a:p>
            <a:pPr indent="-304800" lvl="0" marL="457200" marR="0" rtl="0" algn="l">
              <a:lnSpc>
                <a:spcPct val="115000"/>
              </a:lnSpc>
              <a:spcBef>
                <a:spcPts val="0"/>
              </a:spcBef>
              <a:spcAft>
                <a:spcPts val="0"/>
              </a:spcAft>
              <a:buClr>
                <a:schemeClr val="dk1"/>
              </a:buClr>
              <a:buSzPts val="1200"/>
              <a:buFont typeface="Open Sans Light"/>
              <a:buAutoNum type="arabicPeriod"/>
            </a:pPr>
            <a:r>
              <a:rPr i="0" lang="de-DE" sz="1200" u="none" cap="none" strike="noStrike">
                <a:solidFill>
                  <a:schemeClr val="dk1"/>
                </a:solidFill>
                <a:latin typeface="Open Sans Light"/>
                <a:ea typeface="Open Sans Light"/>
                <a:cs typeface="Open Sans Light"/>
                <a:sym typeface="Open Sans Light"/>
              </a:rPr>
              <a:t>Mangelnde Vernetzung: Die Vernetzung mit anderen Organisationen im Bereich Public Affairs könnte verbessert werden. Vorschläge? Effektivität?</a:t>
            </a:r>
            <a:endParaRPr i="0" sz="1400" u="none" cap="none" strike="noStrike">
              <a:solidFill>
                <a:srgbClr val="000000"/>
              </a:solidFill>
              <a:latin typeface="Open Sans Light"/>
              <a:ea typeface="Open Sans Light"/>
              <a:cs typeface="Open Sans Light"/>
              <a:sym typeface="Open Sans Light"/>
            </a:endParaRPr>
          </a:p>
          <a:p>
            <a:pPr indent="-304800" lvl="0" marL="457200" marR="0" rtl="0" algn="l">
              <a:lnSpc>
                <a:spcPct val="115000"/>
              </a:lnSpc>
              <a:spcBef>
                <a:spcPts val="0"/>
              </a:spcBef>
              <a:spcAft>
                <a:spcPts val="0"/>
              </a:spcAft>
              <a:buClr>
                <a:schemeClr val="dk1"/>
              </a:buClr>
              <a:buSzPts val="1200"/>
              <a:buFont typeface="Open Sans Light"/>
              <a:buAutoNum type="arabicPeriod"/>
            </a:pPr>
            <a:r>
              <a:rPr i="0" lang="de-DE" sz="1200" u="none" cap="none" strike="noStrike">
                <a:solidFill>
                  <a:schemeClr val="dk1"/>
                </a:solidFill>
                <a:latin typeface="Open Sans Light"/>
                <a:ea typeface="Open Sans Light"/>
                <a:cs typeface="Open Sans Light"/>
                <a:sym typeface="Open Sans Light"/>
              </a:rPr>
              <a:t>Unzureichende regionale Repräsentation: In der Westschweiz gibt es zu wenige Mitglieder und die spezifischen Bedürfnisse der verschiedenen Sprachregionen werden nicht ausreichend berücksichtigt.</a:t>
            </a:r>
            <a:endParaRPr i="0" sz="1400" u="none" cap="none" strike="noStrike">
              <a:solidFill>
                <a:srgbClr val="000000"/>
              </a:solidFill>
              <a:latin typeface="Open Sans Light"/>
              <a:ea typeface="Open Sans Light"/>
              <a:cs typeface="Open Sans Light"/>
              <a:sym typeface="Open Sans Light"/>
            </a:endParaRPr>
          </a:p>
          <a:p>
            <a:pPr indent="-304800" lvl="0" marL="457200" marR="0" rtl="0" algn="l">
              <a:lnSpc>
                <a:spcPct val="115000"/>
              </a:lnSpc>
              <a:spcBef>
                <a:spcPts val="0"/>
              </a:spcBef>
              <a:spcAft>
                <a:spcPts val="0"/>
              </a:spcAft>
              <a:buClr>
                <a:schemeClr val="dk1"/>
              </a:buClr>
              <a:buSzPts val="1200"/>
              <a:buFont typeface="Open Sans Light"/>
              <a:buAutoNum type="arabicPeriod"/>
            </a:pPr>
            <a:r>
              <a:rPr i="0" lang="de-DE" sz="1200" u="none" cap="none" strike="noStrike">
                <a:solidFill>
                  <a:schemeClr val="dk1"/>
                </a:solidFill>
                <a:latin typeface="Open Sans Light"/>
                <a:ea typeface="Open Sans Light"/>
                <a:cs typeface="Open Sans Light"/>
                <a:sym typeface="Open Sans Light"/>
              </a:rPr>
              <a:t>Hoher Koordinationsbedarf: Die Arbeitsteilung und Organisation nehmen viel Zeit in Anspruch, was die Effizienz beeinträchtigt. Warum gibt es viele Meetings, viele Teilzeitkräfte?</a:t>
            </a:r>
            <a:endParaRPr i="0" sz="1400" u="none" cap="none" strike="noStrike">
              <a:solidFill>
                <a:srgbClr val="000000"/>
              </a:solidFill>
              <a:latin typeface="Open Sans Light"/>
              <a:ea typeface="Open Sans Light"/>
              <a:cs typeface="Open Sans Light"/>
              <a:sym typeface="Open Sans Light"/>
            </a:endParaRPr>
          </a:p>
          <a:p>
            <a:pPr indent="-304800" lvl="0" marL="457200" marR="0" rtl="0" algn="l">
              <a:lnSpc>
                <a:spcPct val="115000"/>
              </a:lnSpc>
              <a:spcBef>
                <a:spcPts val="0"/>
              </a:spcBef>
              <a:spcAft>
                <a:spcPts val="0"/>
              </a:spcAft>
              <a:buClr>
                <a:schemeClr val="dk1"/>
              </a:buClr>
              <a:buSzPts val="1200"/>
              <a:buFont typeface="Open Sans Light"/>
              <a:buAutoNum type="arabicPeriod"/>
            </a:pPr>
            <a:r>
              <a:rPr i="0" lang="de-DE" sz="1200" u="none" cap="none" strike="noStrike">
                <a:solidFill>
                  <a:schemeClr val="dk1"/>
                </a:solidFill>
                <a:latin typeface="Open Sans Light"/>
                <a:ea typeface="Open Sans Light"/>
                <a:cs typeface="Open Sans Light"/>
                <a:sym typeface="Open Sans Light"/>
              </a:rPr>
              <a:t>Fehlende Kontrolle der Dienstleistungsqualität: Es gibt Unsicherheiten darüber, wie die Dienstleistungsqualität überprüft wird.</a:t>
            </a:r>
            <a:endParaRPr i="0" sz="1400" u="none" cap="none" strike="noStrike">
              <a:solidFill>
                <a:srgbClr val="000000"/>
              </a:solidFill>
              <a:latin typeface="Open Sans Light"/>
              <a:ea typeface="Open Sans Light"/>
              <a:cs typeface="Open Sans Light"/>
              <a:sym typeface="Open Sans Light"/>
            </a:endParaRPr>
          </a:p>
          <a:p>
            <a:pPr indent="-304800" lvl="0" marL="457200" marR="0" rtl="0" algn="l">
              <a:lnSpc>
                <a:spcPct val="115000"/>
              </a:lnSpc>
              <a:spcBef>
                <a:spcPts val="0"/>
              </a:spcBef>
              <a:spcAft>
                <a:spcPts val="0"/>
              </a:spcAft>
              <a:buClr>
                <a:schemeClr val="dk1"/>
              </a:buClr>
              <a:buSzPts val="1200"/>
              <a:buFont typeface="Open Sans Light"/>
              <a:buAutoNum type="arabicPeriod"/>
            </a:pPr>
            <a:r>
              <a:rPr i="0" lang="de-DE" sz="1200" u="none" cap="none" strike="noStrike">
                <a:solidFill>
                  <a:schemeClr val="dk1"/>
                </a:solidFill>
                <a:latin typeface="Open Sans Light"/>
                <a:ea typeface="Open Sans Light"/>
                <a:cs typeface="Open Sans Light"/>
                <a:sym typeface="Open Sans Light"/>
              </a:rPr>
              <a:t>Interne Fokussierung: Der Fokus liegt zu sehr auf internen Zielen und zu wenig auf den Interessen der Mitglieder. Ist das nach dem Wechsel auf Holacracy normal?</a:t>
            </a:r>
            <a:endParaRPr i="0" sz="1400" u="none" cap="none" strike="noStrike">
              <a:solidFill>
                <a:srgbClr val="000000"/>
              </a:solidFill>
              <a:latin typeface="Open Sans Light"/>
              <a:ea typeface="Open Sans Light"/>
              <a:cs typeface="Open Sans Light"/>
              <a:sym typeface="Open Sans Light"/>
            </a:endParaRPr>
          </a:p>
        </p:txBody>
      </p:sp>
      <p:pic>
        <p:nvPicPr>
          <p:cNvPr id="114" name="Google Shape;114;p5" title="zfv_logo_kreis_high.png"/>
          <p:cNvPicPr preferRelativeResize="0"/>
          <p:nvPr/>
        </p:nvPicPr>
        <p:blipFill>
          <a:blip r:embed="rId3">
            <a:alphaModFix/>
          </a:blip>
          <a:stretch>
            <a:fillRect/>
          </a:stretch>
        </p:blipFill>
        <p:spPr>
          <a:xfrm>
            <a:off x="10805275" y="609400"/>
            <a:ext cx="731450" cy="731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Play"/>
              <a:buNone/>
            </a:pPr>
            <a:r>
              <a:rPr lang="de-DE" sz="3000">
                <a:solidFill>
                  <a:schemeClr val="accent4"/>
                </a:solidFill>
                <a:latin typeface="Open Sans"/>
                <a:ea typeface="Open Sans"/>
                <a:cs typeface="Open Sans"/>
                <a:sym typeface="Open Sans"/>
              </a:rPr>
              <a:t>Analyse – Aufzählung der wesentlichen Risiken</a:t>
            </a:r>
            <a:endParaRPr sz="3000">
              <a:solidFill>
                <a:schemeClr val="accent4"/>
              </a:solidFill>
              <a:latin typeface="Open Sans"/>
              <a:ea typeface="Open Sans"/>
              <a:cs typeface="Open Sans"/>
              <a:sym typeface="Open Sans"/>
            </a:endParaRPr>
          </a:p>
        </p:txBody>
      </p:sp>
      <p:sp>
        <p:nvSpPr>
          <p:cNvPr id="120" name="Google Shape;120;p6"/>
          <p:cNvSpPr txBox="1"/>
          <p:nvPr/>
        </p:nvSpPr>
        <p:spPr>
          <a:xfrm>
            <a:off x="1009650" y="1690688"/>
            <a:ext cx="10566300" cy="3038400"/>
          </a:xfrm>
          <a:prstGeom prst="rect">
            <a:avLst/>
          </a:prstGeom>
          <a:noFill/>
          <a:ln>
            <a:noFill/>
          </a:ln>
        </p:spPr>
        <p:txBody>
          <a:bodyPr anchorCtr="0" anchor="t" bIns="45700" lIns="91425" spcFirstLastPara="1" rIns="91425" wrap="square" tIns="45700">
            <a:spAutoFit/>
          </a:bodyPr>
          <a:lstStyle/>
          <a:p>
            <a:pPr indent="-304800" lvl="0" marL="457200" marR="0" rtl="0" algn="l">
              <a:lnSpc>
                <a:spcPct val="115000"/>
              </a:lnSpc>
              <a:spcBef>
                <a:spcPts val="0"/>
              </a:spcBef>
              <a:spcAft>
                <a:spcPts val="0"/>
              </a:spcAft>
              <a:buClr>
                <a:schemeClr val="dk1"/>
              </a:buClr>
              <a:buSzPts val="1200"/>
              <a:buFont typeface="Open Sans Light"/>
              <a:buAutoNum type="arabicPeriod"/>
            </a:pPr>
            <a:r>
              <a:rPr i="0" lang="de-DE" sz="1200" u="none" cap="none" strike="noStrike">
                <a:solidFill>
                  <a:schemeClr val="dk1"/>
                </a:solidFill>
                <a:latin typeface="Open Sans Light"/>
                <a:ea typeface="Open Sans Light"/>
                <a:cs typeface="Open Sans Light"/>
                <a:sym typeface="Open Sans Light"/>
              </a:rPr>
              <a:t>Überregulierung: Die Branche leidet unter Überregulierung, was die wirtschaftliche Freiheit und Flexibilität einschränkt. Fehlende Anerkennung? Privat vs. Staatlich.</a:t>
            </a:r>
            <a:endParaRPr i="0" sz="1400" u="none" cap="none" strike="noStrike">
              <a:solidFill>
                <a:srgbClr val="000000"/>
              </a:solidFill>
              <a:latin typeface="Open Sans Light"/>
              <a:ea typeface="Open Sans Light"/>
              <a:cs typeface="Open Sans Light"/>
              <a:sym typeface="Open Sans Light"/>
            </a:endParaRPr>
          </a:p>
          <a:p>
            <a:pPr indent="-304800" lvl="0" marL="457200" marR="0" rtl="0" algn="l">
              <a:lnSpc>
                <a:spcPct val="115000"/>
              </a:lnSpc>
              <a:spcBef>
                <a:spcPts val="0"/>
              </a:spcBef>
              <a:spcAft>
                <a:spcPts val="0"/>
              </a:spcAft>
              <a:buClr>
                <a:schemeClr val="dk1"/>
              </a:buClr>
              <a:buSzPts val="1200"/>
              <a:buFont typeface="Open Sans Light"/>
              <a:buAutoNum type="arabicPeriod"/>
            </a:pPr>
            <a:r>
              <a:rPr i="0" lang="de-DE" sz="1200" u="none" cap="none" strike="noStrike">
                <a:solidFill>
                  <a:schemeClr val="dk1"/>
                </a:solidFill>
                <a:latin typeface="Open Sans Light"/>
                <a:ea typeface="Open Sans Light"/>
                <a:cs typeface="Open Sans Light"/>
                <a:sym typeface="Open Sans Light"/>
              </a:rPr>
              <a:t>Finanzielle Unsicherheiten: Sparmaßnahmen und politische Veränderungen können die finanzielle Unterstützung für die Kinderbetreuung gefährden. Finanzielle Situation des Bundes / Spardiskussionen.</a:t>
            </a:r>
            <a:endParaRPr i="0" sz="1400" u="none" cap="none" strike="noStrike">
              <a:solidFill>
                <a:srgbClr val="000000"/>
              </a:solidFill>
              <a:latin typeface="Open Sans Light"/>
              <a:ea typeface="Open Sans Light"/>
              <a:cs typeface="Open Sans Light"/>
              <a:sym typeface="Open Sans Light"/>
            </a:endParaRPr>
          </a:p>
          <a:p>
            <a:pPr indent="-304800" lvl="0" marL="457200" marR="0" rtl="0" algn="l">
              <a:lnSpc>
                <a:spcPct val="115000"/>
              </a:lnSpc>
              <a:spcBef>
                <a:spcPts val="0"/>
              </a:spcBef>
              <a:spcAft>
                <a:spcPts val="0"/>
              </a:spcAft>
              <a:buClr>
                <a:schemeClr val="dk1"/>
              </a:buClr>
              <a:buSzPts val="1200"/>
              <a:buFont typeface="Open Sans Light"/>
              <a:buAutoNum type="arabicPeriod"/>
            </a:pPr>
            <a:r>
              <a:rPr i="0" lang="de-DE" sz="1200" u="none" cap="none" strike="noStrike">
                <a:solidFill>
                  <a:schemeClr val="dk1"/>
                </a:solidFill>
                <a:latin typeface="Open Sans Light"/>
                <a:ea typeface="Open Sans Light"/>
                <a:cs typeface="Open Sans Light"/>
                <a:sym typeface="Open Sans Light"/>
              </a:rPr>
              <a:t>Fachkräftemangel: Der zunehmende Fachkräftemangel könnte die Gewinnung qualifizierter Mitarbeitender erschweren und die Diskussion über die Qualität der Betreuung beeinträchtigen. Es brennt als Dauerzustand.</a:t>
            </a:r>
            <a:endParaRPr i="0" sz="1400" u="none" cap="none" strike="noStrike">
              <a:solidFill>
                <a:srgbClr val="000000"/>
              </a:solidFill>
              <a:latin typeface="Open Sans Light"/>
              <a:ea typeface="Open Sans Light"/>
              <a:cs typeface="Open Sans Light"/>
              <a:sym typeface="Open Sans Light"/>
            </a:endParaRPr>
          </a:p>
          <a:p>
            <a:pPr indent="-304800" lvl="0" marL="457200" marR="0" rtl="0" algn="l">
              <a:lnSpc>
                <a:spcPct val="115000"/>
              </a:lnSpc>
              <a:spcBef>
                <a:spcPts val="0"/>
              </a:spcBef>
              <a:spcAft>
                <a:spcPts val="0"/>
              </a:spcAft>
              <a:buClr>
                <a:schemeClr val="dk1"/>
              </a:buClr>
              <a:buSzPts val="1200"/>
              <a:buFont typeface="Open Sans Light"/>
              <a:buAutoNum type="arabicPeriod"/>
            </a:pPr>
            <a:r>
              <a:rPr i="0" lang="de-DE" sz="1200" u="none" cap="none" strike="noStrike">
                <a:solidFill>
                  <a:schemeClr val="dk1"/>
                </a:solidFill>
                <a:latin typeface="Open Sans Light"/>
                <a:ea typeface="Open Sans Light"/>
                <a:cs typeface="Open Sans Light"/>
                <a:sym typeface="Open Sans Light"/>
              </a:rPr>
              <a:t>Regionale Unterschiede: Die spezifischen Bedürfnisse der verschiedenen Sprachregionen werden nicht ausreichend berücksichtigt, was die soziale Kohäsion beeinträchtigen könnte.</a:t>
            </a:r>
            <a:endParaRPr i="0" sz="1400" u="none" cap="none" strike="noStrike">
              <a:solidFill>
                <a:srgbClr val="000000"/>
              </a:solidFill>
              <a:latin typeface="Open Sans Light"/>
              <a:ea typeface="Open Sans Light"/>
              <a:cs typeface="Open Sans Light"/>
              <a:sym typeface="Open Sans Light"/>
            </a:endParaRPr>
          </a:p>
          <a:p>
            <a:pPr indent="-304800" lvl="0" marL="457200" marR="0" rtl="0" algn="l">
              <a:lnSpc>
                <a:spcPct val="115000"/>
              </a:lnSpc>
              <a:spcBef>
                <a:spcPts val="0"/>
              </a:spcBef>
              <a:spcAft>
                <a:spcPts val="0"/>
              </a:spcAft>
              <a:buClr>
                <a:schemeClr val="dk1"/>
              </a:buClr>
              <a:buSzPts val="1200"/>
              <a:buFont typeface="Open Sans Light"/>
              <a:buAutoNum type="arabicPeriod"/>
            </a:pPr>
            <a:r>
              <a:rPr i="0" lang="de-DE" sz="1200" u="none" cap="none" strike="noStrike">
                <a:solidFill>
                  <a:schemeClr val="dk1"/>
                </a:solidFill>
                <a:latin typeface="Open Sans Light"/>
                <a:ea typeface="Open Sans Light"/>
                <a:cs typeface="Open Sans Light"/>
                <a:sym typeface="Open Sans Light"/>
              </a:rPr>
              <a:t>Negative Berichterstattung: Negativschlagzeilen können das Image der Branche schädigen und die Nachfrage sowie die Arbeitskräftemangelprobleme verschärfen. Sensible Themen rational darstellen.</a:t>
            </a:r>
            <a:endParaRPr i="0" sz="1400" u="none" cap="none" strike="noStrike">
              <a:solidFill>
                <a:srgbClr val="000000"/>
              </a:solidFill>
              <a:latin typeface="Open Sans Light"/>
              <a:ea typeface="Open Sans Light"/>
              <a:cs typeface="Open Sans Light"/>
              <a:sym typeface="Open Sans Light"/>
            </a:endParaRPr>
          </a:p>
          <a:p>
            <a:pPr indent="-304800" lvl="0" marL="457200" marR="0" rtl="0" algn="l">
              <a:lnSpc>
                <a:spcPct val="115000"/>
              </a:lnSpc>
              <a:spcBef>
                <a:spcPts val="0"/>
              </a:spcBef>
              <a:spcAft>
                <a:spcPts val="0"/>
              </a:spcAft>
              <a:buClr>
                <a:schemeClr val="dk1"/>
              </a:buClr>
              <a:buSzPts val="1200"/>
              <a:buFont typeface="Open Sans Light"/>
              <a:buAutoNum type="arabicPeriod"/>
            </a:pPr>
            <a:r>
              <a:rPr i="0" lang="de-DE" sz="1200" u="none" cap="none" strike="noStrike">
                <a:solidFill>
                  <a:schemeClr val="dk1"/>
                </a:solidFill>
                <a:latin typeface="Open Sans Light"/>
                <a:ea typeface="Open Sans Light"/>
                <a:cs typeface="Open Sans Light"/>
                <a:sym typeface="Open Sans Light"/>
              </a:rPr>
              <a:t>Verlust der Akzeptanz: Eine ineffektive Kommunikation könnte dazu führen, dass die Branche an Akzeptanz verliert und weniger Einfluss ausüben kann. Fokus der Politik auf Elementarbildung -&gt; Holacracy ist auch ein Thema.</a:t>
            </a:r>
            <a:endParaRPr i="0" sz="1400" u="none" cap="none" strike="noStrike">
              <a:solidFill>
                <a:srgbClr val="000000"/>
              </a:solidFill>
              <a:latin typeface="Open Sans Light"/>
              <a:ea typeface="Open Sans Light"/>
              <a:cs typeface="Open Sans Light"/>
              <a:sym typeface="Open Sans Light"/>
            </a:endParaRPr>
          </a:p>
          <a:p>
            <a:pPr indent="-304800" lvl="0" marL="457200" marR="0" rtl="0" algn="l">
              <a:lnSpc>
                <a:spcPct val="115000"/>
              </a:lnSpc>
              <a:spcBef>
                <a:spcPts val="0"/>
              </a:spcBef>
              <a:spcAft>
                <a:spcPts val="0"/>
              </a:spcAft>
              <a:buClr>
                <a:schemeClr val="dk1"/>
              </a:buClr>
              <a:buSzPts val="1200"/>
              <a:buFont typeface="Open Sans Light"/>
              <a:buAutoNum type="arabicPeriod"/>
            </a:pPr>
            <a:r>
              <a:rPr i="0" lang="de-DE" sz="1200" u="none" cap="none" strike="noStrike">
                <a:solidFill>
                  <a:schemeClr val="dk1"/>
                </a:solidFill>
                <a:latin typeface="Open Sans Light"/>
                <a:ea typeface="Open Sans Light"/>
                <a:cs typeface="Open Sans Light"/>
                <a:sym typeface="Open Sans Light"/>
              </a:rPr>
              <a:t>Selbstbeschäftigung: Eine zu starke interne Fokussierung könnte die Wirksamkeit der Organisation beeinträchtigen und die Mitgliederanliegen vernachlässigen. Korrelation zu Brancheninternen Konflikten.</a:t>
            </a:r>
            <a:endParaRPr i="0" sz="1400" u="none" cap="none" strike="noStrike">
              <a:solidFill>
                <a:srgbClr val="000000"/>
              </a:solidFill>
              <a:latin typeface="Open Sans Light"/>
              <a:ea typeface="Open Sans Light"/>
              <a:cs typeface="Open Sans Light"/>
              <a:sym typeface="Open Sans Light"/>
            </a:endParaRPr>
          </a:p>
        </p:txBody>
      </p:sp>
      <p:pic>
        <p:nvPicPr>
          <p:cNvPr id="121" name="Google Shape;121;p6" title="zfv_logo_kreis_high.png"/>
          <p:cNvPicPr preferRelativeResize="0"/>
          <p:nvPr/>
        </p:nvPicPr>
        <p:blipFill>
          <a:blip r:embed="rId3">
            <a:alphaModFix/>
          </a:blip>
          <a:stretch>
            <a:fillRect/>
          </a:stretch>
        </p:blipFill>
        <p:spPr>
          <a:xfrm>
            <a:off x="10805275" y="609400"/>
            <a:ext cx="731450" cy="731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Play"/>
              <a:buNone/>
            </a:pPr>
            <a:r>
              <a:rPr lang="de-DE" sz="3000">
                <a:solidFill>
                  <a:schemeClr val="accent4"/>
                </a:solidFill>
                <a:latin typeface="Open Sans"/>
                <a:ea typeface="Open Sans"/>
                <a:cs typeface="Open Sans"/>
                <a:sym typeface="Open Sans"/>
              </a:rPr>
              <a:t>Analyse – Aufzählung der wesentlichen Chancen</a:t>
            </a:r>
            <a:endParaRPr>
              <a:solidFill>
                <a:schemeClr val="accent4"/>
              </a:solidFill>
              <a:latin typeface="Open Sans"/>
              <a:ea typeface="Open Sans"/>
              <a:cs typeface="Open Sans"/>
              <a:sym typeface="Open Sans"/>
            </a:endParaRPr>
          </a:p>
        </p:txBody>
      </p:sp>
      <p:sp>
        <p:nvSpPr>
          <p:cNvPr id="127" name="Google Shape;127;p7"/>
          <p:cNvSpPr txBox="1"/>
          <p:nvPr/>
        </p:nvSpPr>
        <p:spPr>
          <a:xfrm>
            <a:off x="1009650" y="1690688"/>
            <a:ext cx="10566300" cy="2401200"/>
          </a:xfrm>
          <a:prstGeom prst="rect">
            <a:avLst/>
          </a:prstGeom>
          <a:noFill/>
          <a:ln>
            <a:noFill/>
          </a:ln>
        </p:spPr>
        <p:txBody>
          <a:bodyPr anchorCtr="0" anchor="t" bIns="45700" lIns="91425" spcFirstLastPara="1" rIns="91425" wrap="square" tIns="45700">
            <a:spAutoFit/>
          </a:bodyPr>
          <a:lstStyle/>
          <a:p>
            <a:pPr indent="-304800" lvl="0" marL="457200" marR="0" rtl="0" algn="l">
              <a:lnSpc>
                <a:spcPct val="115000"/>
              </a:lnSpc>
              <a:spcBef>
                <a:spcPts val="0"/>
              </a:spcBef>
              <a:spcAft>
                <a:spcPts val="0"/>
              </a:spcAft>
              <a:buClr>
                <a:schemeClr val="dk1"/>
              </a:buClr>
              <a:buSzPts val="1200"/>
              <a:buFont typeface="Open Sans Light"/>
              <a:buAutoNum type="arabicPeriod"/>
            </a:pPr>
            <a:r>
              <a:rPr i="0" lang="de-DE" sz="1200" u="none" cap="none" strike="noStrike">
                <a:solidFill>
                  <a:schemeClr val="dk1"/>
                </a:solidFill>
                <a:latin typeface="Open Sans Light"/>
                <a:ea typeface="Open Sans Light"/>
                <a:cs typeface="Open Sans Light"/>
                <a:sym typeface="Open Sans Light"/>
              </a:rPr>
              <a:t>Politische Sensibilisierung: Die Politik ist heute stärker sensibilisiert für die Bedürfnisse der familienergänzenden Kinderbetreuung.</a:t>
            </a:r>
            <a:endParaRPr i="0" sz="1400" u="none" cap="none" strike="noStrike">
              <a:solidFill>
                <a:srgbClr val="000000"/>
              </a:solidFill>
              <a:latin typeface="Open Sans Light"/>
              <a:ea typeface="Open Sans Light"/>
              <a:cs typeface="Open Sans Light"/>
              <a:sym typeface="Open Sans Light"/>
            </a:endParaRPr>
          </a:p>
          <a:p>
            <a:pPr indent="-304800" lvl="0" marL="457200" marR="0" rtl="0" algn="l">
              <a:lnSpc>
                <a:spcPct val="115000"/>
              </a:lnSpc>
              <a:spcBef>
                <a:spcPts val="0"/>
              </a:spcBef>
              <a:spcAft>
                <a:spcPts val="0"/>
              </a:spcAft>
              <a:buClr>
                <a:schemeClr val="dk1"/>
              </a:buClr>
              <a:buSzPts val="1200"/>
              <a:buFont typeface="Open Sans Light"/>
              <a:buAutoNum type="arabicPeriod"/>
            </a:pPr>
            <a:r>
              <a:rPr i="0" lang="de-DE" sz="1200" u="none" cap="none" strike="noStrike">
                <a:solidFill>
                  <a:schemeClr val="dk1"/>
                </a:solidFill>
                <a:latin typeface="Open Sans Light"/>
                <a:ea typeface="Open Sans Light"/>
                <a:cs typeface="Open Sans Light"/>
                <a:sym typeface="Open Sans Light"/>
              </a:rPr>
              <a:t>Flexible Betreuungszeiten: Die Nachfrage nach flexiblen Betreuungszeiten steigt, was neue Möglichkeiten für die Branche eröffnet.</a:t>
            </a:r>
            <a:endParaRPr i="0" sz="1400" u="none" cap="none" strike="noStrike">
              <a:solidFill>
                <a:srgbClr val="000000"/>
              </a:solidFill>
              <a:latin typeface="Open Sans Light"/>
              <a:ea typeface="Open Sans Light"/>
              <a:cs typeface="Open Sans Light"/>
              <a:sym typeface="Open Sans Light"/>
            </a:endParaRPr>
          </a:p>
          <a:p>
            <a:pPr indent="-304800" lvl="0" marL="457200" marR="0" rtl="0" algn="l">
              <a:lnSpc>
                <a:spcPct val="115000"/>
              </a:lnSpc>
              <a:spcBef>
                <a:spcPts val="0"/>
              </a:spcBef>
              <a:spcAft>
                <a:spcPts val="0"/>
              </a:spcAft>
              <a:buClr>
                <a:schemeClr val="dk1"/>
              </a:buClr>
              <a:buSzPts val="1200"/>
              <a:buFont typeface="Open Sans Light"/>
              <a:buAutoNum type="arabicPeriod"/>
            </a:pPr>
            <a:r>
              <a:rPr i="0" lang="de-DE" sz="1200" u="none" cap="none" strike="noStrike">
                <a:solidFill>
                  <a:schemeClr val="dk1"/>
                </a:solidFill>
                <a:latin typeface="Open Sans Light"/>
                <a:ea typeface="Open Sans Light"/>
                <a:cs typeface="Open Sans Light"/>
                <a:sym typeface="Open Sans Light"/>
              </a:rPr>
              <a:t>Fusionen von Trägerschaften: Fusionen bieten die Chance, Dienstleistungen effizienter anzubieten und neue Modelle zu etablieren.</a:t>
            </a:r>
            <a:endParaRPr i="0" sz="1400" u="none" cap="none" strike="noStrike">
              <a:solidFill>
                <a:srgbClr val="000000"/>
              </a:solidFill>
              <a:latin typeface="Open Sans Light"/>
              <a:ea typeface="Open Sans Light"/>
              <a:cs typeface="Open Sans Light"/>
              <a:sym typeface="Open Sans Light"/>
            </a:endParaRPr>
          </a:p>
          <a:p>
            <a:pPr indent="-304800" lvl="0" marL="457200" marR="0" rtl="0" algn="l">
              <a:lnSpc>
                <a:spcPct val="115000"/>
              </a:lnSpc>
              <a:spcBef>
                <a:spcPts val="0"/>
              </a:spcBef>
              <a:spcAft>
                <a:spcPts val="0"/>
              </a:spcAft>
              <a:buClr>
                <a:schemeClr val="dk1"/>
              </a:buClr>
              <a:buSzPts val="1200"/>
              <a:buFont typeface="Open Sans Light"/>
              <a:buAutoNum type="arabicPeriod"/>
            </a:pPr>
            <a:r>
              <a:rPr i="0" lang="de-DE" sz="1200" u="none" cap="none" strike="noStrike">
                <a:solidFill>
                  <a:schemeClr val="dk1"/>
                </a:solidFill>
                <a:latin typeface="Open Sans Light"/>
                <a:ea typeface="Open Sans Light"/>
                <a:cs typeface="Open Sans Light"/>
                <a:sym typeface="Open Sans Light"/>
              </a:rPr>
              <a:t>Qualitätsentwicklung und GAV-Verhandlungen: Initiativen zur Qualitätsentwicklung und bessere Arbeitsbedingungen bieten Chancen für die Verbesserung des Images und der Arbeitsbedingungen in der Branche.</a:t>
            </a:r>
            <a:endParaRPr i="0" sz="1400" u="none" cap="none" strike="noStrike">
              <a:solidFill>
                <a:srgbClr val="000000"/>
              </a:solidFill>
              <a:latin typeface="Open Sans Light"/>
              <a:ea typeface="Open Sans Light"/>
              <a:cs typeface="Open Sans Light"/>
              <a:sym typeface="Open Sans Light"/>
            </a:endParaRPr>
          </a:p>
          <a:p>
            <a:pPr indent="-304800" lvl="0" marL="457200" marR="0" rtl="0" algn="l">
              <a:lnSpc>
                <a:spcPct val="115000"/>
              </a:lnSpc>
              <a:spcBef>
                <a:spcPts val="0"/>
              </a:spcBef>
              <a:spcAft>
                <a:spcPts val="0"/>
              </a:spcAft>
              <a:buClr>
                <a:schemeClr val="dk1"/>
              </a:buClr>
              <a:buSzPts val="1200"/>
              <a:buFont typeface="Open Sans Light"/>
              <a:buAutoNum type="arabicPeriod"/>
            </a:pPr>
            <a:r>
              <a:rPr i="0" lang="de-DE" sz="1200" u="none" cap="none" strike="noStrike">
                <a:solidFill>
                  <a:schemeClr val="dk1"/>
                </a:solidFill>
                <a:latin typeface="Open Sans Light"/>
                <a:ea typeface="Open Sans Light"/>
                <a:cs typeface="Open Sans Light"/>
                <a:sym typeface="Open Sans Light"/>
              </a:rPr>
              <a:t>Nutzung von KI: Der Einsatz von KI kann zur Effizienzsteigerung und Qualitätsverbesserung in der Kinderbetreuung beitragen. Ziel = Technologie + KI?</a:t>
            </a:r>
            <a:endParaRPr i="0" sz="1400" u="none" cap="none" strike="noStrike">
              <a:solidFill>
                <a:srgbClr val="000000"/>
              </a:solidFill>
              <a:latin typeface="Open Sans Light"/>
              <a:ea typeface="Open Sans Light"/>
              <a:cs typeface="Open Sans Light"/>
              <a:sym typeface="Open Sans Light"/>
            </a:endParaRPr>
          </a:p>
          <a:p>
            <a:pPr indent="-304800" lvl="0" marL="457200" marR="0" rtl="0" algn="l">
              <a:lnSpc>
                <a:spcPct val="115000"/>
              </a:lnSpc>
              <a:spcBef>
                <a:spcPts val="0"/>
              </a:spcBef>
              <a:spcAft>
                <a:spcPts val="0"/>
              </a:spcAft>
              <a:buClr>
                <a:schemeClr val="dk1"/>
              </a:buClr>
              <a:buSzPts val="1200"/>
              <a:buFont typeface="Open Sans Light"/>
              <a:buAutoNum type="arabicPeriod"/>
            </a:pPr>
            <a:r>
              <a:rPr i="0" lang="de-DE" sz="1200" u="none" cap="none" strike="noStrike">
                <a:solidFill>
                  <a:schemeClr val="dk1"/>
                </a:solidFill>
                <a:latin typeface="Open Sans Light"/>
                <a:ea typeface="Open Sans Light"/>
                <a:cs typeface="Open Sans Light"/>
                <a:sym typeface="Open Sans Light"/>
              </a:rPr>
              <a:t>Stärkere Vernetzung und Zusammenarbeit: Eine intensivere Zusammenarbeit mit anderen Organisationen und Behörden kann Ressourcen schonen und Know-how bündeln.</a:t>
            </a:r>
            <a:endParaRPr i="0" sz="1400" u="none" cap="none" strike="noStrike">
              <a:solidFill>
                <a:srgbClr val="000000"/>
              </a:solidFill>
              <a:latin typeface="Open Sans Light"/>
              <a:ea typeface="Open Sans Light"/>
              <a:cs typeface="Open Sans Light"/>
              <a:sym typeface="Open Sans Light"/>
            </a:endParaRPr>
          </a:p>
          <a:p>
            <a:pPr indent="-304800" lvl="0" marL="457200" marR="0" rtl="0" algn="l">
              <a:lnSpc>
                <a:spcPct val="115000"/>
              </a:lnSpc>
              <a:spcBef>
                <a:spcPts val="0"/>
              </a:spcBef>
              <a:spcAft>
                <a:spcPts val="0"/>
              </a:spcAft>
              <a:buClr>
                <a:schemeClr val="dk1"/>
              </a:buClr>
              <a:buSzPts val="1200"/>
              <a:buFont typeface="Open Sans Light"/>
              <a:buAutoNum type="arabicPeriod"/>
            </a:pPr>
            <a:r>
              <a:rPr i="0" lang="de-DE" sz="1200" u="none" cap="none" strike="noStrike">
                <a:solidFill>
                  <a:schemeClr val="dk1"/>
                </a:solidFill>
                <a:latin typeface="Open Sans Light"/>
                <a:ea typeface="Open Sans Light"/>
                <a:cs typeface="Open Sans Light"/>
                <a:sym typeface="Open Sans Light"/>
              </a:rPr>
              <a:t>Frühförderung und Bildung: Die zunehmende Bedeutung der Frühförderung bietet Chancen, die Wichtigkeit der frühkindlichen Bildung weiter zu unterstreichen.</a:t>
            </a:r>
            <a:endParaRPr i="0" sz="1400" u="none" cap="none" strike="noStrike">
              <a:solidFill>
                <a:srgbClr val="000000"/>
              </a:solidFill>
              <a:latin typeface="Open Sans Light"/>
              <a:ea typeface="Open Sans Light"/>
              <a:cs typeface="Open Sans Light"/>
              <a:sym typeface="Open Sans Light"/>
            </a:endParaRPr>
          </a:p>
        </p:txBody>
      </p:sp>
      <p:pic>
        <p:nvPicPr>
          <p:cNvPr id="128" name="Google Shape;128;p7" title="zfv_logo_kreis_high.png"/>
          <p:cNvPicPr preferRelativeResize="0"/>
          <p:nvPr/>
        </p:nvPicPr>
        <p:blipFill>
          <a:blip r:embed="rId3">
            <a:alphaModFix/>
          </a:blip>
          <a:stretch>
            <a:fillRect/>
          </a:stretch>
        </p:blipFill>
        <p:spPr>
          <a:xfrm>
            <a:off x="10805275" y="609400"/>
            <a:ext cx="731450" cy="731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de-DE" sz="3000">
                <a:solidFill>
                  <a:schemeClr val="accent4"/>
                </a:solidFill>
                <a:latin typeface="Open Sans"/>
                <a:ea typeface="Open Sans"/>
                <a:cs typeface="Open Sans"/>
                <a:sym typeface="Open Sans"/>
              </a:rPr>
              <a:t>Positionierung Organisation x</a:t>
            </a:r>
            <a:endParaRPr sz="3000">
              <a:solidFill>
                <a:schemeClr val="accent4"/>
              </a:solidFill>
              <a:latin typeface="Open Sans"/>
              <a:ea typeface="Open Sans"/>
              <a:cs typeface="Open Sans"/>
              <a:sym typeface="Open Sans"/>
            </a:endParaRPr>
          </a:p>
        </p:txBody>
      </p:sp>
      <p:sp>
        <p:nvSpPr>
          <p:cNvPr id="134" name="Google Shape;134;p8"/>
          <p:cNvSpPr txBox="1"/>
          <p:nvPr/>
        </p:nvSpPr>
        <p:spPr>
          <a:xfrm>
            <a:off x="1009650" y="1690688"/>
            <a:ext cx="10566300" cy="5042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800"/>
              <a:buFont typeface="Arial"/>
              <a:buNone/>
            </a:pPr>
            <a:r>
              <a:rPr i="0" lang="de-DE" u="none" cap="none" strike="noStrike">
                <a:solidFill>
                  <a:schemeClr val="dk1"/>
                </a:solidFill>
                <a:latin typeface="Open Sans Light"/>
                <a:ea typeface="Open Sans Light"/>
                <a:cs typeface="Open Sans Light"/>
                <a:sym typeface="Open Sans Light"/>
              </a:rPr>
              <a:t>Selbstverständnis</a:t>
            </a:r>
            <a:endParaRPr i="0" u="none" cap="none" strike="noStrike">
              <a:solidFill>
                <a:srgbClr val="000000"/>
              </a:solidFill>
              <a:latin typeface="Open Sans Light"/>
              <a:ea typeface="Open Sans Light"/>
              <a:cs typeface="Open Sans Light"/>
              <a:sym typeface="Open Sans Light"/>
            </a:endParaRPr>
          </a:p>
          <a:p>
            <a:pPr indent="-260350" lvl="0" marL="285750" marR="0" rtl="0" algn="l">
              <a:lnSpc>
                <a:spcPct val="115000"/>
              </a:lnSpc>
              <a:spcBef>
                <a:spcPts val="0"/>
              </a:spcBef>
              <a:spcAft>
                <a:spcPts val="0"/>
              </a:spcAft>
              <a:buClr>
                <a:schemeClr val="dk1"/>
              </a:buClr>
              <a:buSzPts val="1400"/>
              <a:buFont typeface="Open Sans Light"/>
              <a:buChar char="•"/>
            </a:pPr>
            <a:r>
              <a:rPr i="0" lang="de-DE" u="none" cap="none" strike="noStrike">
                <a:solidFill>
                  <a:schemeClr val="dk1"/>
                </a:solidFill>
                <a:latin typeface="Open Sans Light"/>
                <a:ea typeface="Open Sans Light"/>
                <a:cs typeface="Open Sans Light"/>
                <a:sym typeface="Open Sans Light"/>
              </a:rPr>
              <a:t>A</a:t>
            </a:r>
            <a:endParaRPr i="0" u="none" cap="none" strike="noStrike">
              <a:solidFill>
                <a:srgbClr val="000000"/>
              </a:solidFill>
              <a:latin typeface="Open Sans Light"/>
              <a:ea typeface="Open Sans Light"/>
              <a:cs typeface="Open Sans Light"/>
              <a:sym typeface="Open Sans Light"/>
            </a:endParaRPr>
          </a:p>
          <a:p>
            <a:pPr indent="-260350" lvl="0" marL="285750" marR="0" rtl="0" algn="l">
              <a:lnSpc>
                <a:spcPct val="115000"/>
              </a:lnSpc>
              <a:spcBef>
                <a:spcPts val="0"/>
              </a:spcBef>
              <a:spcAft>
                <a:spcPts val="0"/>
              </a:spcAft>
              <a:buClr>
                <a:schemeClr val="dk1"/>
              </a:buClr>
              <a:buSzPts val="1400"/>
              <a:buFont typeface="Open Sans Light"/>
              <a:buChar char="•"/>
            </a:pPr>
            <a:r>
              <a:rPr i="0" lang="de-DE" u="none" cap="none" strike="noStrike">
                <a:solidFill>
                  <a:schemeClr val="dk1"/>
                </a:solidFill>
                <a:latin typeface="Open Sans Light"/>
                <a:ea typeface="Open Sans Light"/>
                <a:cs typeface="Open Sans Light"/>
                <a:sym typeface="Open Sans Light"/>
              </a:rPr>
              <a:t>B</a:t>
            </a:r>
            <a:endParaRPr i="0" u="none" cap="none" strike="noStrike">
              <a:solidFill>
                <a:srgbClr val="000000"/>
              </a:solidFill>
              <a:latin typeface="Open Sans Light"/>
              <a:ea typeface="Open Sans Light"/>
              <a:cs typeface="Open Sans Light"/>
              <a:sym typeface="Open Sans Light"/>
            </a:endParaRPr>
          </a:p>
          <a:p>
            <a:pPr indent="-171450" lvl="0" marL="285750" marR="0" rtl="0" algn="l">
              <a:lnSpc>
                <a:spcPct val="115000"/>
              </a:lnSpc>
              <a:spcBef>
                <a:spcPts val="0"/>
              </a:spcBef>
              <a:spcAft>
                <a:spcPts val="0"/>
              </a:spcAft>
              <a:buClr>
                <a:schemeClr val="dk1"/>
              </a:buClr>
              <a:buSzPts val="1800"/>
              <a:buFont typeface="Arial"/>
              <a:buNone/>
            </a:pPr>
            <a:r>
              <a:t/>
            </a:r>
            <a:endParaRPr i="0" u="none" cap="none" strike="noStrike">
              <a:solidFill>
                <a:schemeClr val="dk1"/>
              </a:solidFill>
              <a:latin typeface="Open Sans Light"/>
              <a:ea typeface="Open Sans Light"/>
              <a:cs typeface="Open Sans Light"/>
              <a:sym typeface="Open Sans Light"/>
            </a:endParaRPr>
          </a:p>
          <a:p>
            <a:pPr indent="0" lvl="0" marL="0" marR="0" rtl="0" algn="l">
              <a:lnSpc>
                <a:spcPct val="115000"/>
              </a:lnSpc>
              <a:spcBef>
                <a:spcPts val="0"/>
              </a:spcBef>
              <a:spcAft>
                <a:spcPts val="0"/>
              </a:spcAft>
              <a:buClr>
                <a:srgbClr val="000000"/>
              </a:buClr>
              <a:buSzPts val="1800"/>
              <a:buFont typeface="Arial"/>
              <a:buNone/>
            </a:pPr>
            <a:r>
              <a:rPr i="0" lang="de-DE" u="none" cap="none" strike="noStrike">
                <a:solidFill>
                  <a:schemeClr val="dk1"/>
                </a:solidFill>
                <a:latin typeface="Open Sans Light"/>
                <a:ea typeface="Open Sans Light"/>
                <a:cs typeface="Open Sans Light"/>
                <a:sym typeface="Open Sans Light"/>
              </a:rPr>
              <a:t>Zielgruppen</a:t>
            </a:r>
            <a:endParaRPr i="0" u="none" cap="none" strike="noStrike">
              <a:solidFill>
                <a:srgbClr val="000000"/>
              </a:solidFill>
              <a:latin typeface="Open Sans Light"/>
              <a:ea typeface="Open Sans Light"/>
              <a:cs typeface="Open Sans Light"/>
              <a:sym typeface="Open Sans Light"/>
            </a:endParaRPr>
          </a:p>
          <a:p>
            <a:pPr indent="-260350" lvl="0" marL="285750" marR="0" rtl="0" algn="l">
              <a:lnSpc>
                <a:spcPct val="115000"/>
              </a:lnSpc>
              <a:spcBef>
                <a:spcPts val="0"/>
              </a:spcBef>
              <a:spcAft>
                <a:spcPts val="0"/>
              </a:spcAft>
              <a:buClr>
                <a:schemeClr val="dk1"/>
              </a:buClr>
              <a:buSzPts val="1400"/>
              <a:buFont typeface="Open Sans Light"/>
              <a:buChar char="•"/>
            </a:pPr>
            <a:r>
              <a:rPr i="0" lang="de-DE" u="none" cap="none" strike="noStrike">
                <a:solidFill>
                  <a:schemeClr val="dk1"/>
                </a:solidFill>
                <a:latin typeface="Open Sans Light"/>
                <a:ea typeface="Open Sans Light"/>
                <a:cs typeface="Open Sans Light"/>
                <a:sym typeface="Open Sans Light"/>
              </a:rPr>
              <a:t>A</a:t>
            </a:r>
            <a:endParaRPr i="0" u="none" cap="none" strike="noStrike">
              <a:solidFill>
                <a:srgbClr val="000000"/>
              </a:solidFill>
              <a:latin typeface="Open Sans Light"/>
              <a:ea typeface="Open Sans Light"/>
              <a:cs typeface="Open Sans Light"/>
              <a:sym typeface="Open Sans Light"/>
            </a:endParaRPr>
          </a:p>
          <a:p>
            <a:pPr indent="-260350" lvl="0" marL="285750" marR="0" rtl="0" algn="l">
              <a:lnSpc>
                <a:spcPct val="115000"/>
              </a:lnSpc>
              <a:spcBef>
                <a:spcPts val="0"/>
              </a:spcBef>
              <a:spcAft>
                <a:spcPts val="0"/>
              </a:spcAft>
              <a:buClr>
                <a:schemeClr val="dk1"/>
              </a:buClr>
              <a:buSzPts val="1400"/>
              <a:buFont typeface="Open Sans Light"/>
              <a:buChar char="•"/>
            </a:pPr>
            <a:r>
              <a:rPr i="0" lang="de-DE" u="none" cap="none" strike="noStrike">
                <a:solidFill>
                  <a:schemeClr val="dk1"/>
                </a:solidFill>
                <a:latin typeface="Open Sans Light"/>
                <a:ea typeface="Open Sans Light"/>
                <a:cs typeface="Open Sans Light"/>
                <a:sym typeface="Open Sans Light"/>
              </a:rPr>
              <a:t>B</a:t>
            </a:r>
            <a:endParaRPr i="0" u="none" cap="none" strike="noStrike">
              <a:solidFill>
                <a:srgbClr val="000000"/>
              </a:solidFill>
              <a:latin typeface="Open Sans Light"/>
              <a:ea typeface="Open Sans Light"/>
              <a:cs typeface="Open Sans Light"/>
              <a:sym typeface="Open Sans Light"/>
            </a:endParaRPr>
          </a:p>
          <a:p>
            <a:pPr indent="0" lvl="0" marL="0" marR="0" rtl="0" algn="l">
              <a:lnSpc>
                <a:spcPct val="115000"/>
              </a:lnSpc>
              <a:spcBef>
                <a:spcPts val="0"/>
              </a:spcBef>
              <a:spcAft>
                <a:spcPts val="0"/>
              </a:spcAft>
              <a:buClr>
                <a:srgbClr val="000000"/>
              </a:buClr>
              <a:buSzPts val="1800"/>
              <a:buFont typeface="Arial"/>
              <a:buNone/>
            </a:pPr>
            <a:r>
              <a:t/>
            </a:r>
            <a:endParaRPr i="0" u="none" cap="none" strike="noStrike">
              <a:solidFill>
                <a:schemeClr val="dk1"/>
              </a:solidFill>
              <a:latin typeface="Open Sans Light"/>
              <a:ea typeface="Open Sans Light"/>
              <a:cs typeface="Open Sans Light"/>
              <a:sym typeface="Open Sans Light"/>
            </a:endParaRPr>
          </a:p>
          <a:p>
            <a:pPr indent="0" lvl="0" marL="0" marR="0" rtl="0" algn="l">
              <a:lnSpc>
                <a:spcPct val="115000"/>
              </a:lnSpc>
              <a:spcBef>
                <a:spcPts val="0"/>
              </a:spcBef>
              <a:spcAft>
                <a:spcPts val="0"/>
              </a:spcAft>
              <a:buClr>
                <a:srgbClr val="000000"/>
              </a:buClr>
              <a:buSzPts val="1800"/>
              <a:buFont typeface="Arial"/>
              <a:buNone/>
            </a:pPr>
            <a:r>
              <a:rPr i="0" lang="de-DE" u="none" cap="none" strike="noStrike">
                <a:solidFill>
                  <a:schemeClr val="dk1"/>
                </a:solidFill>
                <a:latin typeface="Open Sans Light"/>
                <a:ea typeface="Open Sans Light"/>
                <a:cs typeface="Open Sans Light"/>
                <a:sym typeface="Open Sans Light"/>
              </a:rPr>
              <a:t>Dienstleistungen</a:t>
            </a:r>
            <a:endParaRPr i="0" u="none" cap="none" strike="noStrike">
              <a:solidFill>
                <a:srgbClr val="000000"/>
              </a:solidFill>
              <a:latin typeface="Open Sans Light"/>
              <a:ea typeface="Open Sans Light"/>
              <a:cs typeface="Open Sans Light"/>
              <a:sym typeface="Open Sans Light"/>
            </a:endParaRPr>
          </a:p>
          <a:p>
            <a:pPr indent="-260350" lvl="0" marL="285750" marR="0" rtl="0" algn="l">
              <a:lnSpc>
                <a:spcPct val="115000"/>
              </a:lnSpc>
              <a:spcBef>
                <a:spcPts val="0"/>
              </a:spcBef>
              <a:spcAft>
                <a:spcPts val="0"/>
              </a:spcAft>
              <a:buClr>
                <a:schemeClr val="dk1"/>
              </a:buClr>
              <a:buSzPts val="1400"/>
              <a:buFont typeface="Open Sans Light"/>
              <a:buChar char="•"/>
            </a:pPr>
            <a:r>
              <a:rPr i="0" lang="de-DE" u="none" cap="none" strike="noStrike">
                <a:solidFill>
                  <a:schemeClr val="dk1"/>
                </a:solidFill>
                <a:latin typeface="Open Sans Light"/>
                <a:ea typeface="Open Sans Light"/>
                <a:cs typeface="Open Sans Light"/>
                <a:sym typeface="Open Sans Light"/>
              </a:rPr>
              <a:t>A</a:t>
            </a:r>
            <a:endParaRPr i="0" u="none" cap="none" strike="noStrike">
              <a:solidFill>
                <a:srgbClr val="000000"/>
              </a:solidFill>
              <a:latin typeface="Open Sans Light"/>
              <a:ea typeface="Open Sans Light"/>
              <a:cs typeface="Open Sans Light"/>
              <a:sym typeface="Open Sans Light"/>
            </a:endParaRPr>
          </a:p>
          <a:p>
            <a:pPr indent="-260350" lvl="0" marL="285750" marR="0" rtl="0" algn="l">
              <a:lnSpc>
                <a:spcPct val="115000"/>
              </a:lnSpc>
              <a:spcBef>
                <a:spcPts val="0"/>
              </a:spcBef>
              <a:spcAft>
                <a:spcPts val="0"/>
              </a:spcAft>
              <a:buClr>
                <a:schemeClr val="dk1"/>
              </a:buClr>
              <a:buSzPts val="1400"/>
              <a:buFont typeface="Open Sans Light"/>
              <a:buChar char="•"/>
            </a:pPr>
            <a:r>
              <a:rPr i="0" lang="de-DE" u="none" cap="none" strike="noStrike">
                <a:solidFill>
                  <a:schemeClr val="dk1"/>
                </a:solidFill>
                <a:latin typeface="Open Sans Light"/>
                <a:ea typeface="Open Sans Light"/>
                <a:cs typeface="Open Sans Light"/>
                <a:sym typeface="Open Sans Light"/>
              </a:rPr>
              <a:t>B</a:t>
            </a:r>
            <a:endParaRPr i="0" u="none" cap="none" strike="noStrike">
              <a:solidFill>
                <a:srgbClr val="000000"/>
              </a:solidFill>
              <a:latin typeface="Open Sans Light"/>
              <a:ea typeface="Open Sans Light"/>
              <a:cs typeface="Open Sans Light"/>
              <a:sym typeface="Open Sans Light"/>
            </a:endParaRPr>
          </a:p>
          <a:p>
            <a:pPr indent="-171450" lvl="0" marL="285750" marR="0" rtl="0" algn="l">
              <a:lnSpc>
                <a:spcPct val="115000"/>
              </a:lnSpc>
              <a:spcBef>
                <a:spcPts val="0"/>
              </a:spcBef>
              <a:spcAft>
                <a:spcPts val="0"/>
              </a:spcAft>
              <a:buClr>
                <a:schemeClr val="dk1"/>
              </a:buClr>
              <a:buSzPts val="1800"/>
              <a:buFont typeface="Arial"/>
              <a:buNone/>
            </a:pPr>
            <a:r>
              <a:t/>
            </a:r>
            <a:endParaRPr i="0" u="none" cap="none" strike="noStrike">
              <a:solidFill>
                <a:schemeClr val="dk1"/>
              </a:solidFill>
              <a:latin typeface="Open Sans Light"/>
              <a:ea typeface="Open Sans Light"/>
              <a:cs typeface="Open Sans Light"/>
              <a:sym typeface="Open Sans Light"/>
            </a:endParaRPr>
          </a:p>
          <a:p>
            <a:pPr indent="0" lvl="0" marL="0" marR="0" rtl="0" algn="l">
              <a:lnSpc>
                <a:spcPct val="115000"/>
              </a:lnSpc>
              <a:spcBef>
                <a:spcPts val="0"/>
              </a:spcBef>
              <a:spcAft>
                <a:spcPts val="0"/>
              </a:spcAft>
              <a:buClr>
                <a:srgbClr val="000000"/>
              </a:buClr>
              <a:buSzPts val="1800"/>
              <a:buFont typeface="Arial"/>
              <a:buNone/>
            </a:pPr>
            <a:r>
              <a:rPr i="0" lang="de-DE" u="none" cap="none" strike="noStrike">
                <a:solidFill>
                  <a:schemeClr val="dk1"/>
                </a:solidFill>
                <a:latin typeface="Open Sans Light"/>
                <a:ea typeface="Open Sans Light"/>
                <a:cs typeface="Open Sans Light"/>
                <a:sym typeface="Open Sans Light"/>
              </a:rPr>
              <a:t>Konkurrenz/Abgrenzungen</a:t>
            </a:r>
            <a:endParaRPr i="0" u="none" cap="none" strike="noStrike">
              <a:solidFill>
                <a:srgbClr val="000000"/>
              </a:solidFill>
              <a:latin typeface="Open Sans Light"/>
              <a:ea typeface="Open Sans Light"/>
              <a:cs typeface="Open Sans Light"/>
              <a:sym typeface="Open Sans Light"/>
            </a:endParaRPr>
          </a:p>
          <a:p>
            <a:pPr indent="-260350" lvl="0" marL="285750" marR="0" rtl="0" algn="l">
              <a:lnSpc>
                <a:spcPct val="115000"/>
              </a:lnSpc>
              <a:spcBef>
                <a:spcPts val="0"/>
              </a:spcBef>
              <a:spcAft>
                <a:spcPts val="0"/>
              </a:spcAft>
              <a:buClr>
                <a:schemeClr val="dk1"/>
              </a:buClr>
              <a:buSzPts val="1400"/>
              <a:buFont typeface="Open Sans Light"/>
              <a:buChar char="•"/>
            </a:pPr>
            <a:r>
              <a:rPr i="0" lang="de-DE" u="none" cap="none" strike="noStrike">
                <a:solidFill>
                  <a:schemeClr val="dk1"/>
                </a:solidFill>
                <a:latin typeface="Open Sans Light"/>
                <a:ea typeface="Open Sans Light"/>
                <a:cs typeface="Open Sans Light"/>
                <a:sym typeface="Open Sans Light"/>
              </a:rPr>
              <a:t>A</a:t>
            </a:r>
            <a:endParaRPr i="0" u="none" cap="none" strike="noStrike">
              <a:solidFill>
                <a:srgbClr val="000000"/>
              </a:solidFill>
              <a:latin typeface="Open Sans Light"/>
              <a:ea typeface="Open Sans Light"/>
              <a:cs typeface="Open Sans Light"/>
              <a:sym typeface="Open Sans Light"/>
            </a:endParaRPr>
          </a:p>
          <a:p>
            <a:pPr indent="-260350" lvl="0" marL="285750" marR="0" rtl="0" algn="l">
              <a:lnSpc>
                <a:spcPct val="115000"/>
              </a:lnSpc>
              <a:spcBef>
                <a:spcPts val="0"/>
              </a:spcBef>
              <a:spcAft>
                <a:spcPts val="0"/>
              </a:spcAft>
              <a:buClr>
                <a:schemeClr val="dk1"/>
              </a:buClr>
              <a:buSzPts val="1400"/>
              <a:buFont typeface="Open Sans Light"/>
              <a:buChar char="•"/>
            </a:pPr>
            <a:r>
              <a:rPr i="0" lang="de-DE" u="none" cap="none" strike="noStrike">
                <a:solidFill>
                  <a:schemeClr val="dk1"/>
                </a:solidFill>
                <a:latin typeface="Open Sans Light"/>
                <a:ea typeface="Open Sans Light"/>
                <a:cs typeface="Open Sans Light"/>
                <a:sym typeface="Open Sans Light"/>
              </a:rPr>
              <a:t>B</a:t>
            </a:r>
            <a:endParaRPr i="0" u="none" cap="none" strike="noStrike">
              <a:solidFill>
                <a:srgbClr val="000000"/>
              </a:solidFill>
              <a:latin typeface="Open Sans Light"/>
              <a:ea typeface="Open Sans Light"/>
              <a:cs typeface="Open Sans Light"/>
              <a:sym typeface="Open Sans Light"/>
            </a:endParaRPr>
          </a:p>
          <a:p>
            <a:pPr indent="-171450" lvl="0" marL="285750" marR="0" rtl="0" algn="l">
              <a:lnSpc>
                <a:spcPct val="115000"/>
              </a:lnSpc>
              <a:spcBef>
                <a:spcPts val="0"/>
              </a:spcBef>
              <a:spcAft>
                <a:spcPts val="0"/>
              </a:spcAft>
              <a:buClr>
                <a:schemeClr val="dk1"/>
              </a:buClr>
              <a:buSzPts val="1800"/>
              <a:buFont typeface="Arial"/>
              <a:buNone/>
            </a:pPr>
            <a:r>
              <a:t/>
            </a:r>
            <a:endParaRPr i="0" sz="1800" u="none" cap="none" strike="noStrike">
              <a:solidFill>
                <a:schemeClr val="dk1"/>
              </a:solidFill>
              <a:latin typeface="Open Sans"/>
              <a:ea typeface="Open Sans"/>
              <a:cs typeface="Open Sans"/>
              <a:sym typeface="Open Sans"/>
            </a:endParaRPr>
          </a:p>
          <a:p>
            <a:pPr indent="-171450" lvl="0" marL="285750" marR="0" rtl="0" algn="l">
              <a:lnSpc>
                <a:spcPct val="115000"/>
              </a:lnSpc>
              <a:spcBef>
                <a:spcPts val="0"/>
              </a:spcBef>
              <a:spcAft>
                <a:spcPts val="0"/>
              </a:spcAft>
              <a:buClr>
                <a:schemeClr val="dk1"/>
              </a:buClr>
              <a:buSzPts val="1800"/>
              <a:buFont typeface="Arial"/>
              <a:buNone/>
            </a:pPr>
            <a:r>
              <a:t/>
            </a:r>
            <a:endParaRPr i="0" sz="1800" u="none" cap="none" strike="noStrike">
              <a:solidFill>
                <a:schemeClr val="dk1"/>
              </a:solidFill>
              <a:latin typeface="Open Sans"/>
              <a:ea typeface="Open Sans"/>
              <a:cs typeface="Open Sans"/>
              <a:sym typeface="Open Sans"/>
            </a:endParaRPr>
          </a:p>
          <a:p>
            <a:pPr indent="-171450" lvl="0" marL="285750" marR="0" rtl="0" algn="l">
              <a:lnSpc>
                <a:spcPct val="115000"/>
              </a:lnSpc>
              <a:spcBef>
                <a:spcPts val="0"/>
              </a:spcBef>
              <a:spcAft>
                <a:spcPts val="0"/>
              </a:spcAft>
              <a:buClr>
                <a:schemeClr val="dk1"/>
              </a:buClr>
              <a:buSzPts val="1800"/>
              <a:buFont typeface="Arial"/>
              <a:buNone/>
            </a:pPr>
            <a:r>
              <a:t/>
            </a:r>
            <a:endParaRPr i="0" sz="1800" u="none" cap="none" strike="noStrike">
              <a:solidFill>
                <a:schemeClr val="dk1"/>
              </a:solidFill>
              <a:latin typeface="Open Sans"/>
              <a:ea typeface="Open Sans"/>
              <a:cs typeface="Open Sans"/>
              <a:sym typeface="Open Sans"/>
            </a:endParaRPr>
          </a:p>
          <a:p>
            <a:pPr indent="-171450" lvl="0" marL="285750" marR="0" rtl="0" algn="l">
              <a:lnSpc>
                <a:spcPct val="115000"/>
              </a:lnSpc>
              <a:spcBef>
                <a:spcPts val="0"/>
              </a:spcBef>
              <a:spcAft>
                <a:spcPts val="0"/>
              </a:spcAft>
              <a:buClr>
                <a:schemeClr val="dk1"/>
              </a:buClr>
              <a:buSzPts val="1800"/>
              <a:buFont typeface="Arial"/>
              <a:buNone/>
            </a:pPr>
            <a:r>
              <a:t/>
            </a:r>
            <a:endParaRPr i="0" sz="1800" u="none" cap="none" strike="noStrike">
              <a:solidFill>
                <a:schemeClr val="dk1"/>
              </a:solidFill>
              <a:latin typeface="Open Sans"/>
              <a:ea typeface="Open Sans"/>
              <a:cs typeface="Open Sans"/>
              <a:sym typeface="Open Sans"/>
            </a:endParaRPr>
          </a:p>
        </p:txBody>
      </p:sp>
      <p:pic>
        <p:nvPicPr>
          <p:cNvPr id="135" name="Google Shape;135;p8" title="zfv_logo_kreis_high.png"/>
          <p:cNvPicPr preferRelativeResize="0"/>
          <p:nvPr/>
        </p:nvPicPr>
        <p:blipFill>
          <a:blip r:embed="rId3">
            <a:alphaModFix/>
          </a:blip>
          <a:stretch>
            <a:fillRect/>
          </a:stretch>
        </p:blipFill>
        <p:spPr>
          <a:xfrm>
            <a:off x="10805275" y="609400"/>
            <a:ext cx="731450" cy="731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de-DE" sz="3000">
                <a:solidFill>
                  <a:schemeClr val="accent4"/>
                </a:solidFill>
                <a:latin typeface="Open Sans"/>
                <a:ea typeface="Open Sans"/>
                <a:cs typeface="Open Sans"/>
                <a:sym typeface="Open Sans"/>
              </a:rPr>
              <a:t>Überblick priorisierte Herausforderungen </a:t>
            </a:r>
            <a:br>
              <a:rPr lang="de-DE" sz="2000">
                <a:latin typeface="Open Sans"/>
                <a:ea typeface="Open Sans"/>
                <a:cs typeface="Open Sans"/>
                <a:sym typeface="Open Sans"/>
              </a:rPr>
            </a:br>
            <a:r>
              <a:rPr lang="de-DE" sz="1400">
                <a:latin typeface="Open Sans Light"/>
                <a:ea typeface="Open Sans Light"/>
                <a:cs typeface="Open Sans Light"/>
                <a:sym typeface="Open Sans Light"/>
              </a:rPr>
              <a:t>(basierend aus Positionierung und SWOT und für die langfristige Sicherung der Organisation)</a:t>
            </a:r>
            <a:endParaRPr sz="1400">
              <a:latin typeface="Open Sans Light"/>
              <a:ea typeface="Open Sans Light"/>
              <a:cs typeface="Open Sans Light"/>
              <a:sym typeface="Open Sans Light"/>
            </a:endParaRPr>
          </a:p>
        </p:txBody>
      </p:sp>
      <p:sp>
        <p:nvSpPr>
          <p:cNvPr id="141" name="Google Shape;141;p9"/>
          <p:cNvSpPr txBox="1"/>
          <p:nvPr/>
        </p:nvSpPr>
        <p:spPr>
          <a:xfrm>
            <a:off x="1009650" y="1690688"/>
            <a:ext cx="10566300" cy="3909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800"/>
              <a:buFont typeface="Arial"/>
              <a:buNone/>
            </a:pPr>
            <a:r>
              <a:rPr i="0" lang="de-DE" u="none" cap="none" strike="noStrike">
                <a:solidFill>
                  <a:schemeClr val="dk1"/>
                </a:solidFill>
                <a:latin typeface="Open Sans Light"/>
                <a:ea typeface="Open Sans Light"/>
                <a:cs typeface="Open Sans Light"/>
                <a:sym typeface="Open Sans Light"/>
              </a:rPr>
              <a:t>Aussenwirkung (Politik, PR, Image, etc.)</a:t>
            </a:r>
            <a:endParaRPr i="0" u="none" cap="none" strike="noStrike">
              <a:solidFill>
                <a:srgbClr val="000000"/>
              </a:solidFill>
              <a:latin typeface="Open Sans Light"/>
              <a:ea typeface="Open Sans Light"/>
              <a:cs typeface="Open Sans Light"/>
              <a:sym typeface="Open Sans Light"/>
            </a:endParaRPr>
          </a:p>
          <a:p>
            <a:pPr indent="-260350" lvl="0" marL="285750" marR="0" rtl="0" algn="l">
              <a:lnSpc>
                <a:spcPct val="115000"/>
              </a:lnSpc>
              <a:spcBef>
                <a:spcPts val="0"/>
              </a:spcBef>
              <a:spcAft>
                <a:spcPts val="0"/>
              </a:spcAft>
              <a:buClr>
                <a:schemeClr val="dk1"/>
              </a:buClr>
              <a:buSzPts val="1400"/>
              <a:buFont typeface="Open Sans Light"/>
              <a:buChar char="•"/>
            </a:pPr>
            <a:r>
              <a:rPr i="0" lang="de-DE" u="none" cap="none" strike="noStrike">
                <a:solidFill>
                  <a:schemeClr val="dk1"/>
                </a:solidFill>
                <a:latin typeface="Open Sans Light"/>
                <a:ea typeface="Open Sans Light"/>
                <a:cs typeface="Open Sans Light"/>
                <a:sym typeface="Open Sans Light"/>
              </a:rPr>
              <a:t>Der Fokus auf politische Entscheidungen bezüglich Elternbeiträge sollte verstärkt werden. Ein intensiver Dialog mit politischen Entscheidungsträgern kann helfen, die finanziellen Rahmenbedingungen positiv zu beeinflussen</a:t>
            </a:r>
            <a:endParaRPr i="0" u="none" cap="none" strike="noStrike">
              <a:solidFill>
                <a:srgbClr val="000000"/>
              </a:solidFill>
              <a:latin typeface="Open Sans Light"/>
              <a:ea typeface="Open Sans Light"/>
              <a:cs typeface="Open Sans Light"/>
              <a:sym typeface="Open Sans Light"/>
            </a:endParaRPr>
          </a:p>
          <a:p>
            <a:pPr indent="-260350" lvl="0" marL="285750" marR="0" rtl="0" algn="l">
              <a:lnSpc>
                <a:spcPct val="115000"/>
              </a:lnSpc>
              <a:spcBef>
                <a:spcPts val="0"/>
              </a:spcBef>
              <a:spcAft>
                <a:spcPts val="0"/>
              </a:spcAft>
              <a:buClr>
                <a:schemeClr val="dk1"/>
              </a:buClr>
              <a:buSzPts val="1400"/>
              <a:buFont typeface="Open Sans Light"/>
              <a:buChar char="•"/>
            </a:pPr>
            <a:r>
              <a:rPr i="0" lang="de-DE" u="none" cap="none" strike="noStrike">
                <a:solidFill>
                  <a:schemeClr val="dk1"/>
                </a:solidFill>
                <a:latin typeface="Open Sans Light"/>
                <a:ea typeface="Open Sans Light"/>
                <a:cs typeface="Open Sans Light"/>
                <a:sym typeface="Open Sans Light"/>
              </a:rPr>
              <a:t>Die potenziellen Auswirkungen der Schuldenbremse auf die Finanzierung sollten sorgfältig beobachtet und in die strategische Planung einbezogen werden. Proaktive Massnahmen zur Sicherung der Finanzierung sind notwendig.</a:t>
            </a:r>
            <a:endParaRPr i="0" u="none" cap="none" strike="noStrike">
              <a:solidFill>
                <a:srgbClr val="000000"/>
              </a:solidFill>
              <a:latin typeface="Open Sans Light"/>
              <a:ea typeface="Open Sans Light"/>
              <a:cs typeface="Open Sans Light"/>
              <a:sym typeface="Open Sans Light"/>
            </a:endParaRPr>
          </a:p>
          <a:p>
            <a:pPr indent="-260350" lvl="0" marL="285750" marR="0" rtl="0" algn="l">
              <a:lnSpc>
                <a:spcPct val="115000"/>
              </a:lnSpc>
              <a:spcBef>
                <a:spcPts val="0"/>
              </a:spcBef>
              <a:spcAft>
                <a:spcPts val="0"/>
              </a:spcAft>
              <a:buClr>
                <a:schemeClr val="dk1"/>
              </a:buClr>
              <a:buSzPts val="1400"/>
              <a:buFont typeface="Open Sans Light"/>
              <a:buChar char="•"/>
            </a:pPr>
            <a:r>
              <a:rPr i="0" lang="de-DE" u="none" cap="none" strike="noStrike">
                <a:solidFill>
                  <a:schemeClr val="dk1"/>
                </a:solidFill>
                <a:latin typeface="Open Sans Light"/>
                <a:ea typeface="Open Sans Light"/>
                <a:cs typeface="Open Sans Light"/>
                <a:sym typeface="Open Sans Light"/>
              </a:rPr>
              <a:t>Der Verband muss seine Identität als nationaler Verband stärken. Dies umfasst die klare Kommunikation der eigenen Rolle und Bedeutung sowie die Förderung eines einheitlichen Auftretens in allen Regionen.</a:t>
            </a:r>
            <a:endParaRPr i="0" u="none" cap="none" strike="noStrike">
              <a:solidFill>
                <a:schemeClr val="dk1"/>
              </a:solidFill>
              <a:latin typeface="Open Sans Light"/>
              <a:ea typeface="Open Sans Light"/>
              <a:cs typeface="Open Sans Light"/>
              <a:sym typeface="Open Sans Light"/>
            </a:endParaRPr>
          </a:p>
          <a:p>
            <a:pPr indent="0" lvl="0" marL="0" marR="0" rtl="0" algn="l">
              <a:lnSpc>
                <a:spcPct val="115000"/>
              </a:lnSpc>
              <a:spcBef>
                <a:spcPts val="0"/>
              </a:spcBef>
              <a:spcAft>
                <a:spcPts val="0"/>
              </a:spcAft>
              <a:buClr>
                <a:srgbClr val="000000"/>
              </a:buClr>
              <a:buSzPts val="1800"/>
              <a:buFont typeface="Arial"/>
              <a:buNone/>
            </a:pPr>
            <a:r>
              <a:t/>
            </a:r>
            <a:endParaRPr i="0" u="none" cap="none" strike="noStrike">
              <a:solidFill>
                <a:schemeClr val="dk1"/>
              </a:solidFill>
              <a:latin typeface="Open Sans Light"/>
              <a:ea typeface="Open Sans Light"/>
              <a:cs typeface="Open Sans Light"/>
              <a:sym typeface="Open Sans Light"/>
            </a:endParaRPr>
          </a:p>
          <a:p>
            <a:pPr indent="0" lvl="0" marL="0" marR="0" rtl="0" algn="l">
              <a:lnSpc>
                <a:spcPct val="115000"/>
              </a:lnSpc>
              <a:spcBef>
                <a:spcPts val="0"/>
              </a:spcBef>
              <a:spcAft>
                <a:spcPts val="0"/>
              </a:spcAft>
              <a:buClr>
                <a:srgbClr val="000000"/>
              </a:buClr>
              <a:buSzPts val="1800"/>
              <a:buFont typeface="Arial"/>
              <a:buNone/>
            </a:pPr>
            <a:r>
              <a:rPr i="0" lang="de-DE" u="none" cap="none" strike="noStrike">
                <a:solidFill>
                  <a:schemeClr val="dk1"/>
                </a:solidFill>
                <a:latin typeface="Open Sans Light"/>
                <a:ea typeface="Open Sans Light"/>
                <a:cs typeface="Open Sans Light"/>
                <a:sym typeface="Open Sans Light"/>
              </a:rPr>
              <a:t>Dienstleistungen (Services, Angebote, etc)</a:t>
            </a:r>
            <a:endParaRPr i="0" u="none" cap="none" strike="noStrike">
              <a:solidFill>
                <a:srgbClr val="000000"/>
              </a:solidFill>
              <a:latin typeface="Open Sans Light"/>
              <a:ea typeface="Open Sans Light"/>
              <a:cs typeface="Open Sans Light"/>
              <a:sym typeface="Open Sans Light"/>
            </a:endParaRPr>
          </a:p>
          <a:p>
            <a:pPr indent="-260350" lvl="0" marL="285750" marR="0" rtl="0" algn="l">
              <a:lnSpc>
                <a:spcPct val="115000"/>
              </a:lnSpc>
              <a:spcBef>
                <a:spcPts val="0"/>
              </a:spcBef>
              <a:spcAft>
                <a:spcPts val="0"/>
              </a:spcAft>
              <a:buClr>
                <a:schemeClr val="dk1"/>
              </a:buClr>
              <a:buSzPts val="1400"/>
              <a:buFont typeface="Open Sans Light"/>
              <a:buChar char="•"/>
            </a:pPr>
            <a:r>
              <a:rPr i="0" lang="de-DE" u="none" cap="none" strike="noStrike">
                <a:solidFill>
                  <a:schemeClr val="dk1"/>
                </a:solidFill>
                <a:latin typeface="Open Sans Light"/>
                <a:ea typeface="Open Sans Light"/>
                <a:cs typeface="Open Sans Light"/>
                <a:sym typeface="Open Sans Light"/>
              </a:rPr>
              <a:t>Ein starker Fokus auf die Qualität der Betreuung und Dienstleistungen ist notwendig. Die Einführung und Überwachung von Qualitätsstandards sind essenziell, um das Vertrauen der Mitglieder und Kunden zu gewinnen und zu halten.</a:t>
            </a:r>
            <a:endParaRPr i="0" u="none" cap="none" strike="noStrike">
              <a:solidFill>
                <a:schemeClr val="dk1"/>
              </a:solidFill>
              <a:latin typeface="Open Sans Light"/>
              <a:ea typeface="Open Sans Light"/>
              <a:cs typeface="Open Sans Light"/>
              <a:sym typeface="Open Sans Light"/>
            </a:endParaRPr>
          </a:p>
          <a:p>
            <a:pPr indent="-260350" lvl="0" marL="285750" marR="0" rtl="0" algn="l">
              <a:lnSpc>
                <a:spcPct val="115000"/>
              </a:lnSpc>
              <a:spcBef>
                <a:spcPts val="0"/>
              </a:spcBef>
              <a:spcAft>
                <a:spcPts val="0"/>
              </a:spcAft>
              <a:buClr>
                <a:schemeClr val="dk1"/>
              </a:buClr>
              <a:buSzPts val="1400"/>
              <a:buFont typeface="Open Sans Light"/>
              <a:buChar char="•"/>
            </a:pPr>
            <a:r>
              <a:rPr i="0" lang="de-DE" u="none" cap="none" strike="noStrike">
                <a:solidFill>
                  <a:schemeClr val="dk1"/>
                </a:solidFill>
                <a:latin typeface="Open Sans Light"/>
                <a:ea typeface="Open Sans Light"/>
                <a:cs typeface="Open Sans Light"/>
                <a:sym typeface="Open Sans Light"/>
              </a:rPr>
              <a:t>Die Herausforderung des Fachkräftemangels muss aktiv angegangen werden. Dazu gehören Massnahmen zur Ausbildung und Qualifizierung sowie die Schaffung attraktiver Arbeitsbedingungen.</a:t>
            </a:r>
            <a:endParaRPr i="0" u="none" cap="none" strike="noStrike">
              <a:solidFill>
                <a:schemeClr val="dk1"/>
              </a:solidFill>
              <a:latin typeface="Open Sans Light"/>
              <a:ea typeface="Open Sans Light"/>
              <a:cs typeface="Open Sans Light"/>
              <a:sym typeface="Open Sans Light"/>
            </a:endParaRPr>
          </a:p>
          <a:p>
            <a:pPr indent="0" lvl="0" marL="0" marR="0" rtl="0" algn="l">
              <a:lnSpc>
                <a:spcPct val="115000"/>
              </a:lnSpc>
              <a:spcBef>
                <a:spcPts val="0"/>
              </a:spcBef>
              <a:spcAft>
                <a:spcPts val="0"/>
              </a:spcAft>
              <a:buClr>
                <a:srgbClr val="000000"/>
              </a:buClr>
              <a:buSzPts val="1800"/>
              <a:buFont typeface="Arial"/>
              <a:buNone/>
            </a:pPr>
            <a:r>
              <a:t/>
            </a:r>
            <a:endParaRPr i="0" sz="1800" u="none" cap="none" strike="noStrike">
              <a:solidFill>
                <a:schemeClr val="dk1"/>
              </a:solidFill>
              <a:latin typeface="Open Sans"/>
              <a:ea typeface="Open Sans"/>
              <a:cs typeface="Open Sans"/>
              <a:sym typeface="Open Sans"/>
            </a:endParaRPr>
          </a:p>
          <a:p>
            <a:pPr indent="-171450" lvl="0" marL="285750" marR="0" rtl="0" algn="l">
              <a:lnSpc>
                <a:spcPct val="115000"/>
              </a:lnSpc>
              <a:spcBef>
                <a:spcPts val="0"/>
              </a:spcBef>
              <a:spcAft>
                <a:spcPts val="0"/>
              </a:spcAft>
              <a:buClr>
                <a:schemeClr val="dk1"/>
              </a:buClr>
              <a:buSzPts val="1800"/>
              <a:buFont typeface="Arial"/>
              <a:buNone/>
            </a:pPr>
            <a:r>
              <a:t/>
            </a:r>
            <a:endParaRPr i="0" sz="1800" u="none" cap="none" strike="noStrike">
              <a:solidFill>
                <a:schemeClr val="dk1"/>
              </a:solidFill>
              <a:latin typeface="Open Sans"/>
              <a:ea typeface="Open Sans"/>
              <a:cs typeface="Open Sans"/>
              <a:sym typeface="Open Sans"/>
            </a:endParaRPr>
          </a:p>
        </p:txBody>
      </p:sp>
      <p:pic>
        <p:nvPicPr>
          <p:cNvPr id="142" name="Google Shape;142;p9" title="zfv_logo_kreis_high.png"/>
          <p:cNvPicPr preferRelativeResize="0"/>
          <p:nvPr/>
        </p:nvPicPr>
        <p:blipFill>
          <a:blip r:embed="rId3">
            <a:alphaModFix/>
          </a:blip>
          <a:stretch>
            <a:fillRect/>
          </a:stretch>
        </p:blipFill>
        <p:spPr>
          <a:xfrm>
            <a:off x="10805275" y="609400"/>
            <a:ext cx="731450" cy="731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