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12192000"/>
  <p:notesSz cx="6858000" cy="9144000"/>
  <p:embeddedFontLst>
    <p:embeddedFont>
      <p:font typeface="Open Sans Light"/>
      <p:regular r:id="rId15"/>
      <p:bold r:id="rId16"/>
      <p:italic r:id="rId17"/>
      <p:boldItalic r:id="rId18"/>
    </p:embeddedFont>
    <p:embeddedFont>
      <p:font typeface="Open Sans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3" roundtripDataSignature="AMtx7mg9OQZyYU6LC5+IkFZkxGLEUvCYc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bold.fntdata"/><Relationship Id="rId11" Type="http://schemas.openxmlformats.org/officeDocument/2006/relationships/slide" Target="slides/slide7.xml"/><Relationship Id="rId22" Type="http://schemas.openxmlformats.org/officeDocument/2006/relationships/font" Target="fonts/OpenSans-boldItalic.fntdata"/><Relationship Id="rId10" Type="http://schemas.openxmlformats.org/officeDocument/2006/relationships/slide" Target="slides/slide6.xml"/><Relationship Id="rId21" Type="http://schemas.openxmlformats.org/officeDocument/2006/relationships/font" Target="fonts/OpenSans-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OpenSansLight-regular.fntdata"/><Relationship Id="rId14" Type="http://schemas.openxmlformats.org/officeDocument/2006/relationships/slide" Target="slides/slide10.xml"/><Relationship Id="rId17" Type="http://schemas.openxmlformats.org/officeDocument/2006/relationships/font" Target="fonts/OpenSansLight-italic.fntdata"/><Relationship Id="rId16" Type="http://schemas.openxmlformats.org/officeDocument/2006/relationships/font" Target="fonts/OpenSansLight-bold.fntdata"/><Relationship Id="rId5" Type="http://schemas.openxmlformats.org/officeDocument/2006/relationships/slide" Target="slides/slide1.xml"/><Relationship Id="rId19" Type="http://schemas.openxmlformats.org/officeDocument/2006/relationships/font" Target="fonts/OpenSans-regular.fntdata"/><Relationship Id="rId6" Type="http://schemas.openxmlformats.org/officeDocument/2006/relationships/slide" Target="slides/slide2.xml"/><Relationship Id="rId18" Type="http://schemas.openxmlformats.org/officeDocument/2006/relationships/font" Target="fonts/OpenSansLight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3cc9b032c18_0_0:notes"/>
          <p:cNvSpPr/>
          <p:nvPr>
            <p:ph idx="2" type="sldImg"/>
          </p:nvPr>
        </p:nvSpPr>
        <p:spPr>
          <a:xfrm>
            <a:off x="381304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" name="Google Shape;55;g3cc9b032c1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cc9b032c18_0_164:notes"/>
          <p:cNvSpPr/>
          <p:nvPr>
            <p:ph idx="2" type="sldImg"/>
          </p:nvPr>
        </p:nvSpPr>
        <p:spPr>
          <a:xfrm>
            <a:off x="381304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g3cc9b032c18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3" name="Google Shape;6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cc9b032c18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1" name="Google Shape;71;g3cc9b032c18_0_5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cc9b032c18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9" name="Google Shape;79;g3cc9b032c18_0_7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cc9b032c18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7" name="Google Shape;87;g3cc9b032c18_0_10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cc9b032c18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5" name="Google Shape;95;g3cc9b032c18_0_1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cc9b032c18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3" name="Google Shape;103;g3cc9b032c18_0_13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cc9b032c18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1" name="Google Shape;111;g3cc9b032c18_0_14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cc9b032c18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9" name="Google Shape;119;g3cc9b032c18_0_15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1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14" name="Google Shape;14;p11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15" name="Google Shape;15;p1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0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9" name="Google Shape;49;p20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50" name="Google Shape;50;p2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2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8" name="Google Shape;18;p1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3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1" name="Google Shape;21;p1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4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4" name="Google Shape;24;p14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25" name="Google Shape;25;p1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5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8" name="Google Shape;28;p15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9" name="Google Shape;29;p15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0" name="Google Shape;30;p1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6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33" name="Google Shape;33;p16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4" name="Google Shape;34;p1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7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37" name="Google Shape;37;p1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8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18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41" name="Google Shape;41;p18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2" name="Google Shape;42;p18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3" name="Google Shape;43;p1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9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46" name="Google Shape;46;p1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5.jp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0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‹#›</a:t>
            </a:fld>
            <a:endParaRPr/>
          </a:p>
        </p:txBody>
      </p:sp>
      <p:pic>
        <p:nvPicPr>
          <p:cNvPr id="9" name="Google Shape;9;p1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253575" y="6365550"/>
            <a:ext cx="1443799" cy="405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ative Commons Lizenzvertrag" id="10" name="Google Shape;10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86075" y="6475650"/>
            <a:ext cx="838200" cy="2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0"/>
          <p:cNvSpPr txBox="1"/>
          <p:nvPr/>
        </p:nvSpPr>
        <p:spPr>
          <a:xfrm>
            <a:off x="1124275" y="6488525"/>
            <a:ext cx="3768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de-CH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Dieses Dokument wurde publiziert unter der Creative Commons Lizenz CC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g3cc9b032c18_0_0"/>
          <p:cNvPicPr preferRelativeResize="0"/>
          <p:nvPr/>
        </p:nvPicPr>
        <p:blipFill rotWithShape="1">
          <a:blip r:embed="rId3">
            <a:alphaModFix/>
          </a:blip>
          <a:srcRect b="43265" l="9089" r="12956" t="-21219"/>
          <a:stretch/>
        </p:blipFill>
        <p:spPr>
          <a:xfrm>
            <a:off x="0" y="0"/>
            <a:ext cx="12192000" cy="690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g3cc9b032c18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5100" y="1788371"/>
            <a:ext cx="5200148" cy="1419376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g3cc9b032c18_0_0"/>
          <p:cNvSpPr txBox="1"/>
          <p:nvPr/>
        </p:nvSpPr>
        <p:spPr>
          <a:xfrm>
            <a:off x="1149625" y="3300350"/>
            <a:ext cx="7568100" cy="10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117825" lIns="117825" spcFirstLastPara="1" rIns="117825" wrap="square" tIns="117825">
            <a:spAutoFit/>
          </a:bodyPr>
          <a:lstStyle/>
          <a:p>
            <a:pPr indent="0" lvl="0" marL="0" marR="0" rtl="0" algn="r">
              <a:lnSpc>
                <a:spcPct val="12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de-CH" sz="29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Stratégie simplifiée</a:t>
            </a:r>
            <a:endParaRPr b="0" i="0" sz="2900" u="none" cap="none" strike="noStrik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r">
              <a:lnSpc>
                <a:spcPct val="12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de-CH" sz="21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Slides à remplir</a:t>
            </a:r>
            <a:endParaRPr b="0" i="0" sz="2100" u="none" cap="none" strike="noStrik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60" name="Google Shape;60;g3cc9b032c18_0_0"/>
          <p:cNvSpPr txBox="1"/>
          <p:nvPr>
            <p:ph idx="12" type="sldNum"/>
          </p:nvPr>
        </p:nvSpPr>
        <p:spPr>
          <a:xfrm>
            <a:off x="15062147" y="7461146"/>
            <a:ext cx="975600" cy="62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de-CH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g3cc9b032c18_0_164"/>
          <p:cNvPicPr preferRelativeResize="0"/>
          <p:nvPr/>
        </p:nvPicPr>
        <p:blipFill rotWithShape="1">
          <a:blip r:embed="rId3">
            <a:alphaModFix/>
          </a:blip>
          <a:srcRect b="43265" l="9089" r="12956" t="-21219"/>
          <a:stretch/>
        </p:blipFill>
        <p:spPr>
          <a:xfrm>
            <a:off x="0" y="-1325850"/>
            <a:ext cx="10972805" cy="8229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g3cc9b032c18_0_1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6433" y="1676201"/>
            <a:ext cx="5200148" cy="1419376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g3cc9b032c18_0_164"/>
          <p:cNvSpPr txBox="1"/>
          <p:nvPr/>
        </p:nvSpPr>
        <p:spPr>
          <a:xfrm>
            <a:off x="2820715" y="1011278"/>
            <a:ext cx="6790800" cy="7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17825" lIns="117825" spcFirstLastPara="1" rIns="117825" wrap="square" tIns="117825">
            <a:spAutoFit/>
          </a:bodyPr>
          <a:lstStyle/>
          <a:p>
            <a:pPr indent="0" lvl="0" marL="0" marR="0" rtl="0" algn="l">
              <a:lnSpc>
                <a:spcPct val="12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0" i="0" sz="3100" u="none" cap="none" strike="noStrik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de-CH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Table des matières</a:t>
            </a:r>
            <a:endParaRPr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6" name="Google Shape;66;p2" title="zfv_logo_kreis_high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05275" y="609400"/>
            <a:ext cx="731450" cy="73145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2"/>
          <p:cNvSpPr txBox="1"/>
          <p:nvPr/>
        </p:nvSpPr>
        <p:spPr>
          <a:xfrm>
            <a:off x="3778950" y="5798800"/>
            <a:ext cx="4634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2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2"/>
              <a:buFont typeface="Arial"/>
              <a:buNone/>
            </a:pPr>
            <a:r>
              <a:rPr b="0" i="0" lang="de-CH" sz="10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Strategie einfach gemacht: Folien auszufüllen</a:t>
            </a:r>
            <a:endParaRPr b="0" i="0" sz="1000" u="none" cap="none" strike="noStrike">
              <a:solidFill>
                <a:srgbClr val="595959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68" name="Google Shape;68;p2"/>
          <p:cNvSpPr txBox="1"/>
          <p:nvPr/>
        </p:nvSpPr>
        <p:spPr>
          <a:xfrm>
            <a:off x="704850" y="1859339"/>
            <a:ext cx="10566300" cy="24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670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Open Sans Light"/>
              <a:buChar char="•"/>
            </a:pPr>
            <a:r>
              <a:rPr lang="de-CH" sz="1500">
                <a:latin typeface="Open Sans Light"/>
                <a:ea typeface="Open Sans Light"/>
                <a:cs typeface="Open Sans Light"/>
                <a:sym typeface="Open Sans Light"/>
              </a:rPr>
              <a:t>Processus et groupes de travail</a:t>
            </a:r>
            <a:endParaRPr sz="15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670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Open Sans Light"/>
              <a:buChar char="•"/>
            </a:pPr>
            <a:r>
              <a:rPr lang="de-CH" sz="1500">
                <a:latin typeface="Open Sans Light"/>
                <a:ea typeface="Open Sans Light"/>
                <a:cs typeface="Open Sans Light"/>
                <a:sym typeface="Open Sans Light"/>
              </a:rPr>
              <a:t>Analyse AWOT</a:t>
            </a:r>
            <a:endParaRPr sz="15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670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Open Sans Light"/>
              <a:buChar char="•"/>
            </a:pPr>
            <a:r>
              <a:rPr lang="de-CH" sz="1500">
                <a:latin typeface="Open Sans Light"/>
                <a:ea typeface="Open Sans Light"/>
                <a:cs typeface="Open Sans Light"/>
                <a:sym typeface="Open Sans Light"/>
              </a:rPr>
              <a:t>Positionnement</a:t>
            </a:r>
            <a:endParaRPr sz="15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670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Open Sans Light"/>
              <a:buChar char="•"/>
            </a:pPr>
            <a:r>
              <a:rPr lang="de-CH" sz="1500">
                <a:latin typeface="Open Sans Light"/>
                <a:ea typeface="Open Sans Light"/>
                <a:cs typeface="Open Sans Light"/>
                <a:sym typeface="Open Sans Light"/>
              </a:rPr>
              <a:t>Aperçu</a:t>
            </a:r>
            <a:endParaRPr sz="15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cc9b032c18_0_59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de-CH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Processus et Groupe de travail</a:t>
            </a:r>
            <a:endParaRPr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4" name="Google Shape;74;g3cc9b032c18_0_59" title="zfv_logo_kreis_high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05275" y="609400"/>
            <a:ext cx="731450" cy="73145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g3cc9b032c18_0_59"/>
          <p:cNvSpPr txBox="1"/>
          <p:nvPr/>
        </p:nvSpPr>
        <p:spPr>
          <a:xfrm>
            <a:off x="3778950" y="5798800"/>
            <a:ext cx="4634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2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2"/>
              <a:buFont typeface="Arial"/>
              <a:buNone/>
            </a:pPr>
            <a:r>
              <a:rPr b="0" i="0" lang="de-CH" sz="10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Strategie einfach gemacht: Folien auszufüllen</a:t>
            </a:r>
            <a:endParaRPr b="0" i="0" sz="1000" u="none" cap="none" strike="noStrike">
              <a:solidFill>
                <a:srgbClr val="595959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76" name="Google Shape;76;g3cc9b032c18_0_59"/>
          <p:cNvSpPr txBox="1"/>
          <p:nvPr/>
        </p:nvSpPr>
        <p:spPr>
          <a:xfrm>
            <a:off x="704850" y="1859339"/>
            <a:ext cx="105663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CH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Réunions</a:t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●"/>
            </a:pPr>
            <a:r>
              <a:t/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CH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Composition du groupe de travail</a:t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●"/>
            </a:pPr>
            <a:r>
              <a:t/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g3cc9b032c18_0_77" title="zfv_logo_kreis_high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05275" y="609400"/>
            <a:ext cx="731450" cy="73145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g3cc9b032c18_0_77"/>
          <p:cNvSpPr txBox="1"/>
          <p:nvPr/>
        </p:nvSpPr>
        <p:spPr>
          <a:xfrm>
            <a:off x="3778950" y="5798800"/>
            <a:ext cx="4634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2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2"/>
              <a:buFont typeface="Arial"/>
              <a:buNone/>
            </a:pPr>
            <a:r>
              <a:rPr b="0" i="0" lang="de-CH" sz="10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Strategie einfach gemacht: Folien auszufüllen</a:t>
            </a:r>
            <a:endParaRPr b="0" i="0" sz="1000" u="none" cap="none" strike="noStrike">
              <a:solidFill>
                <a:srgbClr val="595959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83" name="Google Shape;83;g3cc9b032c18_0_77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de-CH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Analyse – Synthèse SWOT</a:t>
            </a:r>
            <a:endParaRPr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4" name="Google Shape;84;g3cc9b032c18_0_77"/>
          <p:cNvSpPr txBox="1"/>
          <p:nvPr/>
        </p:nvSpPr>
        <p:spPr>
          <a:xfrm>
            <a:off x="1009650" y="1690688"/>
            <a:ext cx="10566300" cy="25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</a:pPr>
            <a:r>
              <a:rPr lang="de-CH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Forces</a:t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</a:pPr>
            <a:r>
              <a:rPr lang="de-CH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</a:t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</a:pPr>
            <a:r>
              <a:rPr lang="de-CH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B</a:t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</a:pPr>
            <a:r>
              <a:rPr lang="de-CH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</a:t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</a:pPr>
            <a:r>
              <a:rPr lang="de-CH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Faiblesses</a:t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</a:pPr>
            <a:r>
              <a:rPr lang="de-CH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</a:t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</a:pPr>
            <a:r>
              <a:rPr lang="de-CH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B</a:t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</a:pPr>
            <a:r>
              <a:rPr lang="de-CH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</a:t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g3cc9b032c18_0_101" title="zfv_logo_kreis_high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05275" y="609400"/>
            <a:ext cx="731450" cy="73145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g3cc9b032c18_0_101"/>
          <p:cNvSpPr txBox="1"/>
          <p:nvPr/>
        </p:nvSpPr>
        <p:spPr>
          <a:xfrm>
            <a:off x="3778950" y="5798800"/>
            <a:ext cx="4634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2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2"/>
              <a:buFont typeface="Arial"/>
              <a:buNone/>
            </a:pPr>
            <a:r>
              <a:rPr b="0" i="0" lang="de-CH" sz="10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Strategie einfach gemacht: Folien auszufüllen</a:t>
            </a:r>
            <a:endParaRPr b="0" i="0" sz="1000" u="none" cap="none" strike="noStrike">
              <a:solidFill>
                <a:srgbClr val="595959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91" name="Google Shape;91;g3cc9b032c18_0_10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de-CH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Analyse – Synthèse SWOT</a:t>
            </a:r>
            <a:endParaRPr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2" name="Google Shape;92;g3cc9b032c18_0_101"/>
          <p:cNvSpPr txBox="1"/>
          <p:nvPr/>
        </p:nvSpPr>
        <p:spPr>
          <a:xfrm>
            <a:off x="1009650" y="1690688"/>
            <a:ext cx="10566300" cy="24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</a:pPr>
            <a:r>
              <a:rPr lang="de-CH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Opportunités</a:t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</a:pPr>
            <a:r>
              <a:rPr lang="de-CH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</a:t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</a:pPr>
            <a:r>
              <a:rPr lang="de-CH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B</a:t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</a:pPr>
            <a:r>
              <a:rPr lang="de-CH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</a:t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</a:pPr>
            <a:r>
              <a:rPr lang="de-CH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Risques</a:t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</a:pPr>
            <a:r>
              <a:rPr lang="de-CH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</a:t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</a:pPr>
            <a:r>
              <a:rPr lang="de-CH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B</a:t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</a:pPr>
            <a:r>
              <a:rPr lang="de-CH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</a:t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g3cc9b032c18_0_112" title="zfv_logo_kreis_high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05275" y="609400"/>
            <a:ext cx="731450" cy="73145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g3cc9b032c18_0_112"/>
          <p:cNvSpPr txBox="1"/>
          <p:nvPr/>
        </p:nvSpPr>
        <p:spPr>
          <a:xfrm>
            <a:off x="3778950" y="5798800"/>
            <a:ext cx="4634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2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2"/>
              <a:buFont typeface="Arial"/>
              <a:buNone/>
            </a:pPr>
            <a:r>
              <a:rPr b="0" i="0" lang="de-CH" sz="10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Strategie einfach gemacht: Folien auszufüllen</a:t>
            </a:r>
            <a:endParaRPr b="0" i="0" sz="1000" u="none" cap="none" strike="noStrike">
              <a:solidFill>
                <a:srgbClr val="595959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99" name="Google Shape;99;g3cc9b032c18_0_112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de-CH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Positionnement Organisation x</a:t>
            </a:r>
            <a:endParaRPr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0" name="Google Shape;100;g3cc9b032c18_0_112"/>
          <p:cNvSpPr txBox="1"/>
          <p:nvPr/>
        </p:nvSpPr>
        <p:spPr>
          <a:xfrm>
            <a:off x="1009650" y="1690688"/>
            <a:ext cx="10566300" cy="3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CH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Compréhension de soi</a:t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</a:pPr>
            <a:r>
              <a:rPr lang="de-CH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</a:t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</a:pPr>
            <a:r>
              <a:rPr lang="de-CH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B</a:t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CH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Groupes cibles</a:t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</a:pPr>
            <a:r>
              <a:rPr lang="de-CH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</a:t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</a:pPr>
            <a:r>
              <a:rPr lang="de-CH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B</a:t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CH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Prestations de service</a:t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</a:pPr>
            <a:r>
              <a:rPr lang="de-CH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</a:t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</a:pPr>
            <a:r>
              <a:rPr lang="de-CH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B</a:t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CH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Concurrence/Démarcations</a:t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</a:pPr>
            <a:r>
              <a:rPr lang="de-CH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</a:t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</a:pPr>
            <a:r>
              <a:rPr lang="de-CH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B</a:t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g3cc9b032c18_0_132" title="zfv_logo_kreis_high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05275" y="609400"/>
            <a:ext cx="731450" cy="73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g3cc9b032c18_0_132"/>
          <p:cNvSpPr txBox="1"/>
          <p:nvPr/>
        </p:nvSpPr>
        <p:spPr>
          <a:xfrm>
            <a:off x="3778950" y="5798800"/>
            <a:ext cx="4634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2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2"/>
              <a:buFont typeface="Arial"/>
              <a:buNone/>
            </a:pPr>
            <a:r>
              <a:rPr b="0" i="0" lang="de-CH" sz="10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Strategie einfach gemacht: Folien auszufüllen</a:t>
            </a:r>
            <a:endParaRPr b="0" i="0" sz="1000" u="none" cap="none" strike="noStrike">
              <a:solidFill>
                <a:srgbClr val="595959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07" name="Google Shape;107;g3cc9b032c18_0_132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453"/>
              <a:buFont typeface="Play"/>
              <a:buNone/>
            </a:pPr>
            <a:r>
              <a:rPr lang="de-CH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Aperçu des conclusions priorisées</a:t>
            </a:r>
            <a:br>
              <a:rPr lang="de-CH" sz="2000">
                <a:latin typeface="Open Sans"/>
                <a:ea typeface="Open Sans"/>
                <a:cs typeface="Open Sans"/>
                <a:sym typeface="Open Sans"/>
              </a:rPr>
            </a:br>
            <a:r>
              <a:rPr lang="de-CH" sz="1550">
                <a:latin typeface="Open Sans Light"/>
                <a:ea typeface="Open Sans Light"/>
                <a:cs typeface="Open Sans Light"/>
                <a:sym typeface="Open Sans Light"/>
              </a:rPr>
              <a:t>(basé sur le positionnement et le SWOT et pour la pérennité à long terme de l'organisation)</a:t>
            </a:r>
            <a:endParaRPr sz="155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08" name="Google Shape;108;g3cc9b032c18_0_132"/>
          <p:cNvSpPr txBox="1"/>
          <p:nvPr/>
        </p:nvSpPr>
        <p:spPr>
          <a:xfrm>
            <a:off x="1009650" y="1690688"/>
            <a:ext cx="10566300" cy="41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CH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Impact externe (politique, médias, image, etc.)</a:t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</a:pPr>
            <a:r>
              <a:rPr lang="de-CH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</a:t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</a:pPr>
            <a:r>
              <a:rPr lang="de-CH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B</a:t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CH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Prestations de service (services, offres aux membres, etc.)</a:t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</a:pPr>
            <a:r>
              <a:rPr lang="de-CH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</a:t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</a:pPr>
            <a:r>
              <a:rPr lang="de-CH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B</a:t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CH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Organisation (structure et processus organisationnels, DO, etc.)</a:t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</a:pPr>
            <a:r>
              <a:rPr lang="de-CH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</a:t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</a:pPr>
            <a:r>
              <a:rPr lang="de-CH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B</a:t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CH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Ressources (humaines, financières, etc.)</a:t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</a:pPr>
            <a:r>
              <a:rPr lang="de-CH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</a:t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</a:pPr>
            <a:r>
              <a:rPr lang="de-CH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B</a:t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g3cc9b032c18_0_146" title="zfv_logo_kreis_high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05275" y="609400"/>
            <a:ext cx="731450" cy="73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g3cc9b032c18_0_146"/>
          <p:cNvSpPr txBox="1"/>
          <p:nvPr/>
        </p:nvSpPr>
        <p:spPr>
          <a:xfrm>
            <a:off x="3778950" y="5798800"/>
            <a:ext cx="4634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2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2"/>
              <a:buFont typeface="Arial"/>
              <a:buNone/>
            </a:pPr>
            <a:r>
              <a:rPr b="0" i="0" lang="de-CH" sz="10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Strategie einfach gemacht: Folien auszufüllen</a:t>
            </a:r>
            <a:endParaRPr b="0" i="0" sz="1000" u="none" cap="none" strike="noStrike">
              <a:solidFill>
                <a:srgbClr val="595959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15" name="Google Shape;115;g3cc9b032c18_0_146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de-CH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Aperçu des champs d'action stratégiques</a:t>
            </a:r>
            <a:endParaRPr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6" name="Google Shape;116;g3cc9b032c18_0_146"/>
          <p:cNvSpPr txBox="1"/>
          <p:nvPr/>
        </p:nvSpPr>
        <p:spPr>
          <a:xfrm>
            <a:off x="1009650" y="1690688"/>
            <a:ext cx="10566300" cy="3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de-CH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Impact externe</a:t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●"/>
            </a:pPr>
            <a:r>
              <a:rPr lang="de-CH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</a:t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●"/>
            </a:pPr>
            <a:r>
              <a:rPr lang="de-CH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B</a:t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de-CH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Prestations de service</a:t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●"/>
            </a:pPr>
            <a:r>
              <a:rPr lang="de-CH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</a:t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●"/>
            </a:pPr>
            <a:r>
              <a:rPr lang="de-CH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B</a:t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de-CH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Organisation</a:t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●"/>
            </a:pPr>
            <a:r>
              <a:rPr lang="de-CH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</a:t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●"/>
            </a:pPr>
            <a:r>
              <a:rPr lang="de-CH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B</a:t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de-CH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Ressources</a:t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●"/>
            </a:pPr>
            <a:r>
              <a:rPr lang="de-CH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</a:t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●"/>
            </a:pPr>
            <a:r>
              <a:rPr lang="de-CH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B</a:t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g3cc9b032c18_0_152" title="zfv_logo_kreis_high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05275" y="609400"/>
            <a:ext cx="731450" cy="73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g3cc9b032c18_0_152"/>
          <p:cNvSpPr txBox="1"/>
          <p:nvPr/>
        </p:nvSpPr>
        <p:spPr>
          <a:xfrm>
            <a:off x="3778950" y="5798800"/>
            <a:ext cx="4634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2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2"/>
              <a:buFont typeface="Arial"/>
              <a:buNone/>
            </a:pPr>
            <a:r>
              <a:rPr b="0" i="0" lang="de-CH" sz="10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Strategie einfach gemacht: Folien auszufüllen</a:t>
            </a:r>
            <a:endParaRPr b="0" i="0" sz="1000" u="none" cap="none" strike="noStrike">
              <a:solidFill>
                <a:srgbClr val="595959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23" name="Google Shape;123;g3cc9b032c18_0_152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de-CH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Description du champ d'action xy</a:t>
            </a:r>
            <a:endParaRPr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4" name="Google Shape;124;g3cc9b032c18_0_152"/>
          <p:cNvSpPr txBox="1"/>
          <p:nvPr/>
        </p:nvSpPr>
        <p:spPr>
          <a:xfrm>
            <a:off x="1009650" y="1690688"/>
            <a:ext cx="10566300" cy="35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de-CH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Défi</a:t>
            </a:r>
            <a:endParaRPr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CH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Description</a:t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de-CH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Objectifs 20xx</a:t>
            </a:r>
            <a:endParaRPr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CH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Description, dans la mesure du possible selon SMART et à faire approuver par le conseil d'administration comme étape intermédiaire avant l'élaboration de la stratégie/des mesures)</a:t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de-CH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Mesures</a:t>
            </a:r>
            <a:endParaRPr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AutoNum type="arabicPeriod"/>
            </a:pPr>
            <a:r>
              <a:rPr lang="de-CH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Existantes :</a:t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CH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Liste priorisée des mesures qui existent déjà et qui seront poursuivies, si possible en indiquant les ressources nécessaires (h/$).</a:t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AutoNum type="arabicPeriod"/>
            </a:pPr>
            <a:r>
              <a:rPr lang="de-CH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Nouvelles :</a:t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CH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Liste priorisée des mesures qui sont nouvelles et qui seront introduites, si possible en indiquant les ressources nécessaires (h/$).</a:t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