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Open Sans Light"/>
      <p:regular r:id="rId15"/>
      <p:bold r:id="rId16"/>
      <p:italic r:id="rId17"/>
      <p:boldItalic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j6BTjOs1cUUwAw5d3nBOvEYCG7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7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6.xml"/><Relationship Id="rId21" Type="http://schemas.openxmlformats.org/officeDocument/2006/relationships/font" Target="fonts/OpenSans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OpenSansLight-regular.fntdata"/><Relationship Id="rId14" Type="http://schemas.openxmlformats.org/officeDocument/2006/relationships/slide" Target="slides/slide10.xml"/><Relationship Id="rId17" Type="http://schemas.openxmlformats.org/officeDocument/2006/relationships/font" Target="fonts/OpenSansLight-italic.fntdata"/><Relationship Id="rId16" Type="http://schemas.openxmlformats.org/officeDocument/2006/relationships/font" Target="fonts/OpenSansLight-bold.fntdata"/><Relationship Id="rId5" Type="http://schemas.openxmlformats.org/officeDocument/2006/relationships/slide" Target="slides/slide1.xml"/><Relationship Id="rId19" Type="http://schemas.openxmlformats.org/officeDocument/2006/relationships/font" Target="fonts/OpenSans-regular.fntdata"/><Relationship Id="rId6" Type="http://schemas.openxmlformats.org/officeDocument/2006/relationships/slide" Target="slides/slide2.xml"/><Relationship Id="rId18" Type="http://schemas.openxmlformats.org/officeDocument/2006/relationships/font" Target="fonts/OpenSansLigh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cc9b032c18_0_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cc9b032c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c9b032c18_0_16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g3cc9b032c18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cc9b032c1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" name="Google Shape;71;g3cc9b032c18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cc9b032c1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g3cc9b032c18_0_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c9b032c18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g3cc9b032c18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cc9b032c18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g3cc9b032c18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cc9b032c1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3cc9b032c18_0_1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c9b032c1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g3cc9b032c18_0_1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c9b032c18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g3cc9b032c18_0_1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1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14" name="Google Shape;14;p11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5" name="Google Shape;15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0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9" name="Google Shape;49;p20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" name="Google Shape;21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" name="Google Shape;29;p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37" name="Google Shape;37;p1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8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41" name="Google Shape;41;p18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18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46" name="Google Shape;46;p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7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  <p:pic>
        <p:nvPicPr>
          <p:cNvPr id="9" name="Google Shape;9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53575" y="6365550"/>
            <a:ext cx="1443799" cy="40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ative Commons Lizenzvertrag" id="10" name="Google Shape;10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6075" y="6475650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0"/>
          <p:cNvSpPr txBox="1"/>
          <p:nvPr/>
        </p:nvSpPr>
        <p:spPr>
          <a:xfrm>
            <a:off x="1124275" y="6488525"/>
            <a:ext cx="376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de-CH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Dieses Dokument wurde publiziert unter der Creative Commons Lizenz CC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3cc9b032c18_0_0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0"/>
            <a:ext cx="12192000" cy="69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g3cc9b032c1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100" y="178837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cc9b032c18_0_0"/>
          <p:cNvSpPr txBox="1"/>
          <p:nvPr/>
        </p:nvSpPr>
        <p:spPr>
          <a:xfrm>
            <a:off x="1149625" y="3300350"/>
            <a:ext cx="7568100" cy="10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Strategie leicht gemacht</a:t>
            </a:r>
            <a:endParaRPr sz="2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de-CH"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Folien auszufüllen</a:t>
            </a:r>
            <a:endParaRPr b="0" i="0" sz="2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0" name="Google Shape;60;g3cc9b032c18_0_0"/>
          <p:cNvSpPr txBox="1"/>
          <p:nvPr>
            <p:ph idx="12" type="sldNum"/>
          </p:nvPr>
        </p:nvSpPr>
        <p:spPr>
          <a:xfrm>
            <a:off x="15062147" y="7461146"/>
            <a:ext cx="975600" cy="629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de-CH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cc9b032c18_0_164"/>
          <p:cNvPicPr preferRelativeResize="0"/>
          <p:nvPr/>
        </p:nvPicPr>
        <p:blipFill rotWithShape="1">
          <a:blip r:embed="rId3">
            <a:alphaModFix/>
          </a:blip>
          <a:srcRect b="43265" l="9089" r="12956" t="-21219"/>
          <a:stretch/>
        </p:blipFill>
        <p:spPr>
          <a:xfrm>
            <a:off x="0" y="-1325850"/>
            <a:ext cx="10972805" cy="822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cc9b032c18_0_1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433" y="1676201"/>
            <a:ext cx="5200148" cy="14193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cc9b032c18_0_164"/>
          <p:cNvSpPr txBox="1"/>
          <p:nvPr/>
        </p:nvSpPr>
        <p:spPr>
          <a:xfrm>
            <a:off x="2820715" y="1011278"/>
            <a:ext cx="6790800" cy="7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17825" lIns="117825" spcFirstLastPara="1" rIns="117825" wrap="square" tIns="117825">
            <a:spAutoFit/>
          </a:bodyPr>
          <a:lstStyle/>
          <a:p>
            <a:pPr indent="0" lvl="0" marL="0" marR="0" rtl="0" algn="l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t/>
            </a:r>
            <a:endParaRPr b="0" i="0" sz="310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Inhaltsverzeichnis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" name="Google Shape;66;p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704850" y="1859339"/>
            <a:ext cx="10566300" cy="24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Prozesse und Arbeitsgruppen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SWOT-Analyse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Positionierung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670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Open Sans Light"/>
              <a:buChar char="•"/>
            </a:pPr>
            <a:r>
              <a:rPr lang="de-CH" sz="1500">
                <a:latin typeface="Open Sans Light"/>
                <a:ea typeface="Open Sans Light"/>
                <a:cs typeface="Open Sans Light"/>
                <a:sym typeface="Open Sans Light"/>
              </a:rPr>
              <a:t>überblick</a:t>
            </a:r>
            <a:endParaRPr sz="1500"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c9b032c18_0_5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Prozess und Arbeitsgruppe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g3cc9b032c18_0_59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cc9b032c18_0_59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" name="Google Shape;76;g3cc9b032c18_0_59"/>
          <p:cNvSpPr txBox="1"/>
          <p:nvPr/>
        </p:nvSpPr>
        <p:spPr>
          <a:xfrm>
            <a:off x="975550" y="1669850"/>
            <a:ext cx="8798700" cy="20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Sitzungen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t/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Arbeitsgruppezusammensetzung</a:t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g3cc9b032c18_0_77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g3cc9b032c18_0_77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3" name="Google Shape;83;g3cc9b032c18_0_7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SWOT Zusammenfassung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g3cc9b032c18_0_77"/>
          <p:cNvSpPr txBox="1"/>
          <p:nvPr/>
        </p:nvSpPr>
        <p:spPr>
          <a:xfrm>
            <a:off x="1009650" y="1690688"/>
            <a:ext cx="10566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Stärken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Schwächen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cc9b032c18_0_101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cc9b032c18_0_101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1" name="Google Shape;91;g3cc9b032c18_0_10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Analyse – SWOT Zusammenfassung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g3cc9b032c18_0_101"/>
          <p:cNvSpPr txBox="1"/>
          <p:nvPr/>
        </p:nvSpPr>
        <p:spPr>
          <a:xfrm>
            <a:off x="1009650" y="1690688"/>
            <a:ext cx="105663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Chancen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Risiken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g3cc9b032c18_0_11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cc9b032c18_0_11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9" name="Google Shape;99;g3cc9b032c18_0_1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Positionierung Organisation x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" name="Google Shape;100;g3cc9b032c18_0_112"/>
          <p:cNvSpPr txBox="1"/>
          <p:nvPr/>
        </p:nvSpPr>
        <p:spPr>
          <a:xfrm>
            <a:off x="1009650" y="1690688"/>
            <a:ext cx="105663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Selbstverständnis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Zielgruppen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Dienstleistungen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Konkurrenz/Abgrenzungen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3cc9b032c18_0_13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cc9b032c18_0_13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7" name="Google Shape;107;g3cc9b032c18_0_13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83869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Überblick priorisierte Schlussfolgerungen</a:t>
            </a:r>
            <a:r>
              <a:rPr lang="de-CH" sz="20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de-CH" sz="2000">
                <a:latin typeface="Open Sans"/>
                <a:ea typeface="Open Sans"/>
                <a:cs typeface="Open Sans"/>
                <a:sym typeface="Open Sans"/>
              </a:rPr>
            </a:br>
            <a:r>
              <a:rPr lang="de-CH" sz="1550">
                <a:latin typeface="Open Sans Light"/>
                <a:ea typeface="Open Sans Light"/>
                <a:cs typeface="Open Sans Light"/>
                <a:sym typeface="Open Sans Light"/>
              </a:rPr>
              <a:t>(basierend aus Positionierung und SWOT und für die langfristige Sicherung der Organisation)</a:t>
            </a:r>
            <a:endParaRPr sz="155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8" name="Google Shape;108;g3cc9b032c18_0_132"/>
          <p:cNvSpPr txBox="1"/>
          <p:nvPr/>
        </p:nvSpPr>
        <p:spPr>
          <a:xfrm>
            <a:off x="1009650" y="1690688"/>
            <a:ext cx="10566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Aussenwirkung (Politik, Medien, Image, etc.)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Dienstleistungen (Services, Mitgliederangebote, etc)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 (Aufbau- und Ablauforganisation, OE, etc.)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Ressourcen (Menschen, Finanzen, etc,)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g3cc9b032c18_0_146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cc9b032c18_0_146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5" name="Google Shape;115;g3cc9b032c18_0_14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Überblick strategische Handlungsfelder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g3cc9b032c18_0_146"/>
          <p:cNvSpPr txBox="1"/>
          <p:nvPr/>
        </p:nvSpPr>
        <p:spPr>
          <a:xfrm>
            <a:off x="1009650" y="1690688"/>
            <a:ext cx="10566300" cy="41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Aussenwirkung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Dienstleistungen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Organisation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Ressourcen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2603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•"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1714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3cc9b032c18_0_152" title="zfv_logo_kreis_hig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05275" y="609400"/>
            <a:ext cx="731450" cy="7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3cc9b032c18_0_152"/>
          <p:cNvSpPr txBox="1"/>
          <p:nvPr/>
        </p:nvSpPr>
        <p:spPr>
          <a:xfrm>
            <a:off x="3778950" y="5798800"/>
            <a:ext cx="463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2"/>
              <a:buFont typeface="Arial"/>
              <a:buNone/>
            </a:pPr>
            <a:r>
              <a:rPr lang="de-CH" sz="1000">
                <a:latin typeface="Open Sans Light"/>
                <a:ea typeface="Open Sans Light"/>
                <a:cs typeface="Open Sans Light"/>
                <a:sym typeface="Open Sans Light"/>
              </a:rPr>
              <a:t>Strategie einfach gemacht: Folien auszufüllen</a:t>
            </a:r>
            <a:endParaRPr sz="1000">
              <a:solidFill>
                <a:srgbClr val="595959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3" name="Google Shape;123;g3cc9b032c18_0_15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de-CH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Beschreibung Handlungsfeld xy</a:t>
            </a:r>
            <a:endParaRPr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g3cc9b032c18_0_152"/>
          <p:cNvSpPr txBox="1"/>
          <p:nvPr/>
        </p:nvSpPr>
        <p:spPr>
          <a:xfrm>
            <a:off x="1009650" y="1690688"/>
            <a:ext cx="10566300" cy="40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de-CH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Herausforderung</a:t>
            </a:r>
            <a:endParaRPr b="1"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Beschreibung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de-CH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Ziele 20xx</a:t>
            </a:r>
            <a:endParaRPr b="1"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Beschreibung, soweit es geht nach SMART und als Zwischenschritt vor Strategie/Massnahmenentwicklung absegnen durch Vorstand)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de-CH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Massnahmen</a:t>
            </a:r>
            <a:endParaRPr b="1" i="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sng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Bestehend</a:t>
            </a: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: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Priorisierte Auflistung der Massnahmen, welche es schon gibt und weitergeführt werden, nach Möglichkeit Benennung der notwendigen Ressourcen (h/$).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i="0" lang="de-CH" u="sng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Neu</a:t>
            </a: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: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0" lang="de-CH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Priorisierte Auflistung der Massnahmen, welche neu sind und eingeführt werden, nach Möglichkeit Benennung der notwendigen Ressourcen (h/$).</a:t>
            </a:r>
            <a:endParaRPr i="0" u="none" cap="none" strike="noStrike">
              <a:solidFill>
                <a:srgbClr val="00000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