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9OQZyYU6LC5+IkFZkxGLEUvC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Light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cc9b032c18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3cc9b032c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c9b032c18_0_16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cc9b032c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c9b032c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3cc9b032c18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c9b032c1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3cc9b032c18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c9b032c1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cc9b032c1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c9b032c1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cc9b032c18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c9b032c1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cc9b032c18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c9b032c1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cc9b032c18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c9b032c1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cc9b032c18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1" name="Google Shape;41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53575" y="6365550"/>
            <a:ext cx="1443799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tive Commons Lizenzvertrag" id="10" name="Google Shape;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075" y="64756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124275" y="6488525"/>
            <a:ext cx="376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800">
                <a:solidFill>
                  <a:schemeClr val="dk1"/>
                </a:solidFill>
              </a:rPr>
              <a:t>Ce document a été publié sous la licence Creative Commons CC.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cc9b032c18_0_0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0"/>
            <a:ext cx="12192000" cy="69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3cc9b032c1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100" y="178837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cc9b032c18_0_0"/>
          <p:cNvSpPr txBox="1"/>
          <p:nvPr/>
        </p:nvSpPr>
        <p:spPr>
          <a:xfrm>
            <a:off x="1149625" y="3300350"/>
            <a:ext cx="75681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Stratégie simplifiée</a:t>
            </a:r>
            <a:endParaRPr b="0" i="0" sz="29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Slides à remplir</a:t>
            </a:r>
            <a:endParaRPr b="0" i="0" sz="2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g3cc9b032c18_0_0"/>
          <p:cNvSpPr txBox="1"/>
          <p:nvPr>
            <p:ph idx="12" type="sldNum"/>
          </p:nvPr>
        </p:nvSpPr>
        <p:spPr>
          <a:xfrm>
            <a:off x="15062147" y="7461146"/>
            <a:ext cx="975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cc9b032c18_0_164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-1325850"/>
            <a:ext cx="10972805" cy="822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cc9b032c18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433" y="167620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cc9b032c18_0_164"/>
          <p:cNvSpPr txBox="1"/>
          <p:nvPr/>
        </p:nvSpPr>
        <p:spPr>
          <a:xfrm>
            <a:off x="2820715" y="1011278"/>
            <a:ext cx="6790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Table des matières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04850" y="1859339"/>
            <a:ext cx="105663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Processus et groupes de travail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Analyse AWOT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Positionnement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Aperçu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c9b032c18_0_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Processus et Groupe de travail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g3cc9b032c18_0_59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cc9b032c18_0_59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" name="Google Shape;76;g3cc9b032c18_0_59"/>
          <p:cNvSpPr txBox="1"/>
          <p:nvPr/>
        </p:nvSpPr>
        <p:spPr>
          <a:xfrm>
            <a:off x="704850" y="1859339"/>
            <a:ext cx="10566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Réunions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Composition du groupe de travail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cc9b032c18_0_77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cc9b032c18_0_77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" name="Google Shape;83;g3cc9b032c18_0_7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Synthèse SWOT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3cc9b032c18_0_77"/>
          <p:cNvSpPr txBox="1"/>
          <p:nvPr/>
        </p:nvSpPr>
        <p:spPr>
          <a:xfrm>
            <a:off x="1009650" y="1690688"/>
            <a:ext cx="10566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Forces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Faiblesses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cc9b032c18_0_101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cc9b032c18_0_101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" name="Google Shape;91;g3cc9b032c18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Synthèse SWOT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3cc9b032c18_0_101"/>
          <p:cNvSpPr txBox="1"/>
          <p:nvPr/>
        </p:nvSpPr>
        <p:spPr>
          <a:xfrm>
            <a:off x="1009650" y="1690688"/>
            <a:ext cx="10566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Opportunités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Risques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cc9b032c18_0_11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cc9b032c18_0_11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9" name="Google Shape;99;g3cc9b032c18_0_1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Positionnement Organisation x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cc9b032c18_0_112"/>
          <p:cNvSpPr txBox="1"/>
          <p:nvPr/>
        </p:nvSpPr>
        <p:spPr>
          <a:xfrm>
            <a:off x="1009650" y="1690688"/>
            <a:ext cx="10566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Compréhension de soi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Groupes cibles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Prestations de service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Concurrence/Démarcations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cc9b032c18_0_13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cc9b032c18_0_13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07;g3cc9b032c18_0_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53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Aperçu des conclusions priorisées</a:t>
            </a:r>
            <a:br>
              <a:rPr lang="de-CH" sz="2000">
                <a:latin typeface="Open Sans"/>
                <a:ea typeface="Open Sans"/>
                <a:cs typeface="Open Sans"/>
                <a:sym typeface="Open Sans"/>
              </a:rPr>
            </a:br>
            <a:r>
              <a:rPr lang="de-CH" sz="1550">
                <a:latin typeface="Open Sans Light"/>
                <a:ea typeface="Open Sans Light"/>
                <a:cs typeface="Open Sans Light"/>
                <a:sym typeface="Open Sans Light"/>
              </a:rPr>
              <a:t>(basé sur le positionnement et le SWOT et pour la pérennité à long terme de l'organisation)</a:t>
            </a:r>
            <a:endParaRPr sz="155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g3cc9b032c18_0_132"/>
          <p:cNvSpPr txBox="1"/>
          <p:nvPr/>
        </p:nvSpPr>
        <p:spPr>
          <a:xfrm>
            <a:off x="1009650" y="1690688"/>
            <a:ext cx="10566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Impact externe (politique, médias, image,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Prestations de service (services, offres aux membres,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 (structure et processus organisationnels, DO,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Ressources (humaines, financières, etc.)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c9b032c18_0_146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cc9b032c18_0_146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5" name="Google Shape;115;g3cc9b032c18_0_14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Aperçu des champs d'action stratégiques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cc9b032c18_0_146"/>
          <p:cNvSpPr txBox="1"/>
          <p:nvPr/>
        </p:nvSpPr>
        <p:spPr>
          <a:xfrm>
            <a:off x="1009650" y="1690688"/>
            <a:ext cx="10566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Impact externe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Prestations de service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Ressources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cc9b032c18_0_152" title="zfv_logo_kreis_high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cc9b032c18_0_15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b="0" i="0" lang="de-CH" sz="1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b="0" i="0" sz="1000" u="none" cap="none" strike="noStrike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g3cc9b032c18_0_1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Description du champ d'action xy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3cc9b032c18_0_152"/>
          <p:cNvSpPr txBox="1"/>
          <p:nvPr/>
        </p:nvSpPr>
        <p:spPr>
          <a:xfrm>
            <a:off x="1009650" y="1690688"/>
            <a:ext cx="10566300" cy="3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e-CH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Défi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Description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e-CH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Objectifs 20xx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Description, dans la mesure du possible selon SMART et à faire approuver par le conseil d'administration comme étape intermédiaire avant l'élaboration de la stratégie/des mesures)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de-CH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Mesures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AutoNum type="arabicPeriod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Existantes :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Liste priorisée des mesures qui existent déjà et qui seront poursuivies, si possible en indiquant les ressources nécessaires (h/$).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AutoNum type="arabicPeriod"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Nouvelles :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CH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Liste priorisée des mesures qui sont nouvelles et qui seront introduites, si possible en indiquant les ressources nécessaires (h/$).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